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y="5143500" cx="9144000"/>
  <p:notesSz cx="6858000" cy="9144000"/>
  <p:embeddedFontLst>
    <p:embeddedFont>
      <p:font typeface="Orbitron Medium"/>
      <p:regular r:id="rId75"/>
      <p:bold r:id="rId76"/>
    </p:embeddedFont>
    <p:embeddedFont>
      <p:font typeface="Lato Black"/>
      <p:bold r:id="rId77"/>
      <p:boldItalic r:id="rId78"/>
    </p:embeddedFont>
    <p:embeddedFont>
      <p:font typeface="Quicksand"/>
      <p:regular r:id="rId79"/>
      <p:bold r:id="rId80"/>
    </p:embeddedFont>
    <p:embeddedFont>
      <p:font typeface="Quicksand Medium"/>
      <p:regular r:id="rId81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Jon Nordb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9F3DF4-0A30-4268-9A85-AD78B5D47B4F}">
  <a:tblStyle styleId="{BE9F3DF4-0A30-4268-9A85-AD78B5D47B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Quicksand-bold.fntdata"/><Relationship Id="rId82" Type="http://schemas.openxmlformats.org/officeDocument/2006/relationships/font" Target="fonts/QuicksandMedium-bold.fntdata"/><Relationship Id="rId81" Type="http://schemas.openxmlformats.org/officeDocument/2006/relationships/font" Target="fonts/Quicksan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OrbitronMedium-regular.fntdata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LatoBlack-bold.fntdata"/><Relationship Id="rId32" Type="http://schemas.openxmlformats.org/officeDocument/2006/relationships/slide" Target="slides/slide25.xml"/><Relationship Id="rId76" Type="http://schemas.openxmlformats.org/officeDocument/2006/relationships/font" Target="fonts/OrbitronMedium-bold.fntdata"/><Relationship Id="rId35" Type="http://schemas.openxmlformats.org/officeDocument/2006/relationships/slide" Target="slides/slide28.xml"/><Relationship Id="rId79" Type="http://schemas.openxmlformats.org/officeDocument/2006/relationships/font" Target="fonts/Quicksand-regular.fntdata"/><Relationship Id="rId34" Type="http://schemas.openxmlformats.org/officeDocument/2006/relationships/slide" Target="slides/slide27.xml"/><Relationship Id="rId78" Type="http://schemas.openxmlformats.org/officeDocument/2006/relationships/font" Target="fonts/LatoBlack-bold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10T12:58:22.686">
    <p:pos x="196" y="280"/>
    <p:text>TODO: replace with power localization?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3-09T17:46:01.070">
    <p:pos x="196" y="280"/>
    <p:text>TODO, add CPython and MicroPython stacks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ulStoffregen/CoreMark" TargetMode="External"/><Relationship Id="rId3" Type="http://schemas.openxmlformats.org/officeDocument/2006/relationships/hyperlink" Target="https://www.eembc.org/coremark/scores.php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948b5300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is an open-source software library that can be used to implement such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/>
              <a:t>It provides embedded friendly implementations of Machine Learning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supports converting models trained in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either use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code is portable and clean C99.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can be used on even the smallest MCUs,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it does not need FPU, and the code size is very small.</a:t>
            </a:r>
            <a:endParaRPr/>
          </a:p>
        </p:txBody>
      </p:sp>
      <p:sp>
        <p:nvSpPr>
          <p:cNvPr id="260" name="Google Shape;260;g32948b53000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e30ccef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supports the three most common ML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classification, regression, anomaly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ce30ccef4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e30ccef4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Supports a selection of embedded friendly models: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96" name="Google Shape;296;g2ce30ccef49_0_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1ad1af6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11ad1af6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da0b8ae8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da0b8ae8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da0b8ae8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da0b8ae8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948b530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2948b530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948b5300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948b5300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da0b8ae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 model is done using a standard framework like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will need to already have a dataset collected and labeled for your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nothing emlearn specific at this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although you should use a model small enough to fit on your target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also provide some tools for checking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have a trained model, you are ready to deploy it to the device.</a:t>
            </a:r>
            <a:endParaRPr/>
          </a:p>
        </p:txBody>
      </p:sp>
      <p:sp>
        <p:nvSpPr>
          <p:cNvPr id="357" name="Google Shape;357;g2dda0b8ae8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da0b8ae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To use the code, include the generated header file.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Pass the data to the predict() call of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The output can the be used to trigger relevant actions,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such as controlling motors, logging event that occur,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or sent an external system.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In this example, we just show the model output on a display.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75" name="Google Shape;375;g2dda0b8ae8e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e935c372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3e935c372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3eba55a50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3eba55a5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eba55a5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eba55a5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eba55a50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3eba55a50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 data steam is conceptually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models on the other hand must have finite and fixed-length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This is done by splitting the stream at fixed intervals of time.</a:t>
            </a:r>
            <a:br>
              <a:rPr lang="en"/>
            </a:br>
            <a:r>
              <a:rPr lang="en"/>
              <a:t>Into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Usually with some overlap. So model gets multiple chances at predicting the same phenomena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ee0412fc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ee0412fc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 data steam is conceptually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models on the other hand must have finite and fixed-length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This is done by splitting the stream at fixed intervals of time.</a:t>
            </a:r>
            <a:br>
              <a:rPr lang="en"/>
            </a:br>
            <a:r>
              <a:rPr lang="en"/>
              <a:t>Into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Usually with some overlap. So model gets multiple chances at predicting the same phenomena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e935c37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e935c37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ef424a18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4" name="Google Shape;454;g33ef424a18a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3e935c372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3e935c372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eba55a5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g33eba55a50d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3eba55a50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g33eba55a50d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e30ccef4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g2ce30ccef49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3e935c372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3e935c372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c704d736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c704d736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e30ccef4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ce30ccef4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ce2d7b3b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ce2d7b3b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11ad1af6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11ad1af6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eba55a50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2" name="Google Shape;582;g33eba55a50d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2948b5300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2948b5300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2948b5300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7" name="Google Shape;617;g32948b53000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ee0412fc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4" name="Google Shape;624;g33ee0412fc1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2948b530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increasingly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1" name="Google Shape;631;g32948b5300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704d7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704d7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d9967a7c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3d9967a7c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2948b530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2948b530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f4c6a3e4b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f4c6a3e4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392f2d2c6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392f2d2c6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dda0b8ae8e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dda0b8ae8e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Coremark</a:t>
            </a:r>
            <a:br>
              <a:rPr lang="en"/>
            </a:br>
            <a:r>
              <a:rPr lang="en"/>
              <a:t>Mega 7.03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https://github.com/PaulStoffregen/CoreMark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https://www.eembc.org/coremark/scores.php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Accelerometers/IMU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100-1kHz. Every N seconds.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Human Activity Detection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Basically anything 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Typ 16 khz. Not 48 kHz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1-100 classes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Image/video.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Low resolution, low framerate.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 classes. Not ImageNet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Classification and object detection. Edge Impulse FOMO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OpenMV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https://docs.edgeimpulse.com/docs/edge-impulse-studio/learning-blocks/object-detection/fomo-object-detection-for-constrained-devices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392f2d2c6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2" name="Google Shape;682;g3392f2d2c69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392f2d2c6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2" name="Google Shape;692;g3392f2d2c69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392f2d2c6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392f2d2c6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392f2d2c6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g3392f2d2c69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392f2d2c6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392f2d2c6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it comes to Machine Learning on microcontrollers,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obviously not going to be running any Large Language Models or generative image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392f2d2c6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6" name="Google Shape;736;g3392f2d2c69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392f2d2c6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9" name="Google Shape;749;g3392f2d2c69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392f2d2c6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3" name="Google Shape;763;g3392f2d2c69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392f2d2c6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2" name="Google Shape;772;g3392f2d2c69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2948b5300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2948b5300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dda0b8ae8e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dda0b8ae8e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11ad1af60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11ad1af60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16 bit integer features instead of 32 bit floats</a:t>
            </a:r>
            <a:br>
              <a:rPr lang="en"/>
            </a:br>
            <a:r>
              <a:rPr lang="en"/>
              <a:t>Reduced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probability leaves with clustering K-means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e6874067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e6874067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2948b5300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2948b5300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eba55a50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3eba55a50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e30ccef4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huge amount of applications for this, in basically any field that uses electronics.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Keyword spotting / wakeword detection. “Alexa”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Smartwatch. Sleep activity tracking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Agriculture. </a:t>
            </a:r>
            <a:r>
              <a:rPr lang="en">
                <a:solidFill>
                  <a:schemeClr val="dk1"/>
                </a:solidFill>
              </a:rPr>
              <a:t>Cattle activity tracking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Condition monitoring of Machinery.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Or what about a cat doorbell that only lets in your cat, and only if it does not have a prey in its both.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Magic wand.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g2ce30ccef49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ce30ccef4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ce30ccef4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vs other MicroPython approaches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392f2d2c6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8" name="Google Shape;858;g3392f2d2c69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92f2d2c6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g3392f2d2c69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392f2d2c6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392f2d2c6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Has support for loading C modules at runtime!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3eba55a50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3eba55a50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3eba55a50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3eba55a50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3eba55a50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3eba55a50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3d9967a7c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3d9967a7c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3fbb6522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g2e3fbb65227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3fbb6522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g2e3fbb65227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948b5300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948b5300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ide Image">
  <p:cSld name="Text &amp; Side Imag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>
            <p:ph idx="2" type="pic"/>
          </p:nvPr>
        </p:nvPicPr>
        <p:blipFill/>
        <p:spPr>
          <a:xfrm>
            <a:off x="5190258" y="0"/>
            <a:ext cx="3953700" cy="4833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40572" y="2052000"/>
            <a:ext cx="46467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340519" y="1350000"/>
            <a:ext cx="4646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2">
  <p:cSld name="Text and Figure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7.jpg"/><Relationship Id="rId7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5.png"/><Relationship Id="rId13" Type="http://schemas.openxmlformats.org/officeDocument/2006/relationships/image" Target="../media/image25.jp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38.png"/><Relationship Id="rId14" Type="http://schemas.openxmlformats.org/officeDocument/2006/relationships/image" Target="../media/image36.png"/><Relationship Id="rId5" Type="http://schemas.openxmlformats.org/officeDocument/2006/relationships/image" Target="../media/image17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Relationship Id="rId4" Type="http://schemas.openxmlformats.org/officeDocument/2006/relationships/image" Target="../media/image56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hyperlink" Target="https://github.com/emlearn/emlearn-micropython/tree/master/examples/har_trees" TargetMode="External"/><Relationship Id="rId5" Type="http://schemas.openxmlformats.org/officeDocument/2006/relationships/hyperlink" Target="https://github.com/jonnor/toothbrush/" TargetMode="External"/><Relationship Id="rId6" Type="http://schemas.openxmlformats.org/officeDocument/2006/relationships/hyperlink" Target="https://github.com/jonnor/toothbrush/" TargetMode="External"/><Relationship Id="rId7" Type="http://schemas.openxmlformats.org/officeDocument/2006/relationships/hyperlink" Target="https://github.com/jonnor/toothbrush/" TargetMode="External"/><Relationship Id="rId8" Type="http://schemas.openxmlformats.org/officeDocument/2006/relationships/image" Target="../media/image6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jpg"/><Relationship Id="rId4" Type="http://schemas.openxmlformats.org/officeDocument/2006/relationships/image" Target="../media/image38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hyperlink" Target="https://emlearn.readthedocs.io/en/latest/getting_started_zephyr.html" TargetMode="External"/><Relationship Id="rId9" Type="http://schemas.openxmlformats.org/officeDocument/2006/relationships/image" Target="../media/image53.png"/><Relationship Id="rId5" Type="http://schemas.openxmlformats.org/officeDocument/2006/relationships/hyperlink" Target="https://emlearn.readthedocs.io/en/latest/getting_started_zephyr.html" TargetMode="External"/><Relationship Id="rId6" Type="http://schemas.openxmlformats.org/officeDocument/2006/relationships/hyperlink" Target="https://emlearn.readthedocs.io/en/latest/getting_started_zephyr.html" TargetMode="External"/><Relationship Id="rId7" Type="http://schemas.openxmlformats.org/officeDocument/2006/relationships/hyperlink" Target="https://emlearn.readthedocs.io/en/latest/getting_started_zephyr.html" TargetMode="External"/><Relationship Id="rId8" Type="http://schemas.openxmlformats.org/officeDocument/2006/relationships/hyperlink" Target="https://emlearn.readthedocs.io/en/latest/getting_started_zephyr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hyperlink" Target="https://docs.zephyrproject.org/latest/hardware/peripherals/sensor/index.html" TargetMode="External"/><Relationship Id="rId5" Type="http://schemas.openxmlformats.org/officeDocument/2006/relationships/hyperlink" Target="https://docs.zephyrproject.org/latest/hardware/peripherals/audio/dmic.html" TargetMode="External"/><Relationship Id="rId6" Type="http://schemas.openxmlformats.org/officeDocument/2006/relationships/hyperlink" Target="https://docs.zephyrproject.org/latest/hardware/peripherals/video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57.png"/><Relationship Id="rId5" Type="http://schemas.openxmlformats.org/officeDocument/2006/relationships/hyperlink" Target="https://github.com/emlearn/emlearn/issues/108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7.jpg"/><Relationship Id="rId7" Type="http://schemas.openxmlformats.org/officeDocument/2006/relationships/image" Target="../media/image29.png"/><Relationship Id="rId8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icropython.org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5" Type="http://schemas.openxmlformats.org/officeDocument/2006/relationships/image" Target="../media/image21.jpg"/><Relationship Id="rId6" Type="http://schemas.openxmlformats.org/officeDocument/2006/relationships/image" Target="../media/image47.jpg"/><Relationship Id="rId7" Type="http://schemas.openxmlformats.org/officeDocument/2006/relationships/image" Target="../media/image50.png"/><Relationship Id="rId8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hyperlink" Target="https://github.com/vshymanskyy/wasm2mpy" TargetMode="External"/><Relationship Id="rId5" Type="http://schemas.openxmlformats.org/officeDocument/2006/relationships/hyperlink" Target="https://github.com/vshymanskyy/wasm2mpy" TargetMode="External"/><Relationship Id="rId6" Type="http://schemas.openxmlformats.org/officeDocument/2006/relationships/hyperlink" Target="https://github.com/vshymanskyy/wasm2mpy" TargetMode="External"/><Relationship Id="rId7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micropython.org/en/latest/develop/natmod.html" TargetMode="External"/><Relationship Id="rId4" Type="http://schemas.openxmlformats.org/officeDocument/2006/relationships/hyperlink" Target="https://docs.micropython.org/en/latest/develop/natmod.html" TargetMode="External"/><Relationship Id="rId9" Type="http://schemas.openxmlformats.org/officeDocument/2006/relationships/image" Target="../media/image14.png"/><Relationship Id="rId5" Type="http://schemas.openxmlformats.org/officeDocument/2006/relationships/hyperlink" Target="https://docs.micropython.org/en/latest/develop/natmod.html" TargetMode="External"/><Relationship Id="rId6" Type="http://schemas.openxmlformats.org/officeDocument/2006/relationships/hyperlink" Target="https://docs.micropython.org/en/latest/develop/cmodules.html" TargetMode="External"/><Relationship Id="rId7" Type="http://schemas.openxmlformats.org/officeDocument/2006/relationships/hyperlink" Target="https://docs.micropython.org/en/latest/develop/cmodules.html" TargetMode="External"/><Relationship Id="rId8" Type="http://schemas.openxmlformats.org/officeDocument/2006/relationships/hyperlink" Target="https://docs.micropython.org/en/latest/develop/cmodule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Relationship Id="rId5" Type="http://schemas.openxmlformats.org/officeDocument/2006/relationships/hyperlink" Target="https://openmv.io/" TargetMode="External"/><Relationship Id="rId6" Type="http://schemas.openxmlformats.org/officeDocument/2006/relationships/hyperlink" Target="https://github.com/v923z/micropython-ulab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emlearn/emlearn/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" TargetMode="External"/><Relationship Id="rId10" Type="http://schemas.openxmlformats.org/officeDocument/2006/relationships/hyperlink" Target="https://github.com" TargetMode="External"/><Relationship Id="rId13" Type="http://schemas.openxmlformats.org/officeDocument/2006/relationships/hyperlink" Target="https://github.com" TargetMode="External"/><Relationship Id="rId12" Type="http://schemas.openxmlformats.org/officeDocument/2006/relationships/hyperlink" Target="https://github.com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Relationship Id="rId4" Type="http://schemas.openxmlformats.org/officeDocument/2006/relationships/image" Target="../media/image62.png"/><Relationship Id="rId9" Type="http://schemas.openxmlformats.org/officeDocument/2006/relationships/hyperlink" Target="https://github.com" TargetMode="External"/><Relationship Id="rId5" Type="http://schemas.openxmlformats.org/officeDocument/2006/relationships/image" Target="../media/image90.jpg"/><Relationship Id="rId6" Type="http://schemas.openxmlformats.org/officeDocument/2006/relationships/image" Target="../media/image59.jpg"/><Relationship Id="rId7" Type="http://schemas.openxmlformats.org/officeDocument/2006/relationships/image" Target="../media/image92.jpg"/><Relationship Id="rId8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mlearn-micropython.readthedocs.io" TargetMode="External"/><Relationship Id="rId4" Type="http://schemas.openxmlformats.org/officeDocument/2006/relationships/hyperlink" Target="https://emlearn.readthedocs.io" TargetMode="External"/><Relationship Id="rId9" Type="http://schemas.openxmlformats.org/officeDocument/2006/relationships/image" Target="../media/image14.png"/><Relationship Id="rId5" Type="http://schemas.openxmlformats.org/officeDocument/2006/relationships/hyperlink" Target="https://www.youtube.com/watch?v=S3GjLr0ZIE0" TargetMode="External"/><Relationship Id="rId6" Type="http://schemas.openxmlformats.org/officeDocument/2006/relationships/hyperlink" Target="https://www.youtube.com/watch?v=LyO5k1VMdOQ" TargetMode="External"/><Relationship Id="rId7" Type="http://schemas.openxmlformats.org/officeDocument/2006/relationships/hyperlink" Target="https://fosdem.org/2025/schedule/event/fosdem-2025-4525-micropython-python-for-microcontrollers-and-embedded-linux/" TargetMode="External"/><Relationship Id="rId8" Type="http://schemas.openxmlformats.org/officeDocument/2006/relationships/hyperlink" Target="https://fosdem.org/2025/schedule/event/fosdem-2025-4524-milliwatt-sized-machine-learning-on-microcontrollers-with-emlear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7.jpg"/><Relationship Id="rId7" Type="http://schemas.openxmlformats.org/officeDocument/2006/relationships/image" Target="../media/image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hackaday.io/project/194511-1-dollar-tinyml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93.jpg"/><Relationship Id="rId6" Type="http://schemas.openxmlformats.org/officeDocument/2006/relationships/image" Target="../media/image9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https://github.com/emlearn/emlearn-micropython" TargetMode="External"/><Relationship Id="rId5" Type="http://schemas.openxmlformats.org/officeDocument/2006/relationships/hyperlink" Target="https://github.com/emlearn/emlearn-micropython" TargetMode="External"/><Relationship Id="rId6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emlearn/emlearn-micropython/tree/master/examples/soundlevel_iir" TargetMode="External"/><Relationship Id="rId4" Type="http://schemas.openxmlformats.org/officeDocument/2006/relationships/hyperlink" Target="https://github.com/emlearn/emlearn-micropython/tree/master/examples/soundlevel_iir" TargetMode="External"/><Relationship Id="rId5" Type="http://schemas.openxmlformats.org/officeDocument/2006/relationships/hyperlink" Target="https://github.com/emlearn/emlearn-micropython/tree/master/examples/soundlevel_iir" TargetMode="External"/><Relationship Id="rId6" Type="http://schemas.openxmlformats.org/officeDocument/2006/relationships/hyperlink" Target="https://github.com/miketeachman/micropython-i2s-examples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jpg"/><Relationship Id="rId4" Type="http://schemas.openxmlformats.org/officeDocument/2006/relationships/hyperlink" Target="https://github.com/emlearn/emlearn-micropython/tree/master/examples/soundlevel_iir" TargetMode="External"/><Relationship Id="rId5" Type="http://schemas.openxmlformats.org/officeDocument/2006/relationships/hyperlink" Target="https://github.com/emlearn/emlearn-micropython/tree/master/examples/soundlevel_iir" TargetMode="External"/><Relationship Id="rId6" Type="http://schemas.openxmlformats.org/officeDocument/2006/relationships/hyperlink" Target="https://github.com/emlearn/emlearn-micropython/tree/master/examples/soundlevel_iir" TargetMode="External"/><Relationship Id="rId7" Type="http://schemas.openxmlformats.org/officeDocument/2006/relationships/image" Target="../media/image80.png"/><Relationship Id="rId8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64.png"/><Relationship Id="rId5" Type="http://schemas.openxmlformats.org/officeDocument/2006/relationships/image" Target="../media/image66.jpg"/><Relationship Id="rId6" Type="http://schemas.openxmlformats.org/officeDocument/2006/relationships/hyperlink" Target="https://github.com/emlearn/emlearn-micropython/tree/master/examples/har_trees" TargetMode="External"/><Relationship Id="rId7" Type="http://schemas.openxmlformats.org/officeDocument/2006/relationships/hyperlink" Target="https://github.com/emlearn/emlearn-micropython/tree/master/examples/har_trees" TargetMode="External"/><Relationship Id="rId8" Type="http://schemas.openxmlformats.org/officeDocument/2006/relationships/hyperlink" Target="https://github.com/emlearn/emlearn-micropython/tree/master/examples/har_tree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hyperlink" Target="https://github.com/emlearn/emlearn-micropython/blob/master/examples/har_trees/timebased.py" TargetMode="External"/><Relationship Id="rId5" Type="http://schemas.openxmlformats.org/officeDocument/2006/relationships/hyperlink" Target="https://www.mdpi.com/2079-9292/10/21/2640" TargetMode="External"/><Relationship Id="rId6" Type="http://schemas.openxmlformats.org/officeDocument/2006/relationships/hyperlink" Target="https://github.com/jonnor/micropython-npyfile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Relationship Id="rId4" Type="http://schemas.openxmlformats.org/officeDocument/2006/relationships/image" Target="../media/image61.png"/><Relationship Id="rId5" Type="http://schemas.openxmlformats.org/officeDocument/2006/relationships/image" Target="../media/image69.png"/><Relationship Id="rId6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Relationship Id="rId4" Type="http://schemas.openxmlformats.org/officeDocument/2006/relationships/hyperlink" Target="https://github.com/emlearn/emlearn-micropython/" TargetMode="External"/><Relationship Id="rId5" Type="http://schemas.openxmlformats.org/officeDocument/2006/relationships/image" Target="../media/image72.png"/><Relationship Id="rId6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cnadler86/micropython-camera-API" TargetMode="External"/><Relationship Id="rId4" Type="http://schemas.openxmlformats.org/officeDocument/2006/relationships/hyperlink" Target="https://github.com/cnadler86/micropython-camera-API" TargetMode="External"/><Relationship Id="rId5" Type="http://schemas.openxmlformats.org/officeDocument/2006/relationships/hyperlink" Target="https://github.com/cnadler86/micropython-camera-API" TargetMode="External"/><Relationship Id="rId6" Type="http://schemas.openxmlformats.org/officeDocument/2006/relationships/hyperlink" Target="https://openmv.io/" TargetMode="External"/><Relationship Id="rId7" Type="http://schemas.openxmlformats.org/officeDocument/2006/relationships/image" Target="../media/image54.jpg"/><Relationship Id="rId8" Type="http://schemas.openxmlformats.org/officeDocument/2006/relationships/image" Target="../media/image8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emlearn/emlearn-micropython/tree/master/examples/mnist_cnn" TargetMode="External"/><Relationship Id="rId4" Type="http://schemas.openxmlformats.org/officeDocument/2006/relationships/hyperlink" Target="https://github.com/emlearn/emlearn-micropython/tree/master/examples/mnist_cnn" TargetMode="External"/><Relationship Id="rId5" Type="http://schemas.openxmlformats.org/officeDocument/2006/relationships/hyperlink" Target="https://github.com/emlearn/emlearn-micropython/tree/master/examples/mnist_cnn" TargetMode="External"/><Relationship Id="rId6" Type="http://schemas.openxmlformats.org/officeDocument/2006/relationships/image" Target="../media/image86.png"/><Relationship Id="rId7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4.png"/><Relationship Id="rId4" Type="http://schemas.openxmlformats.org/officeDocument/2006/relationships/hyperlink" Target="https://www.mdpi.com/2079-9292/10/21/2640" TargetMode="External"/><Relationship Id="rId5" Type="http://schemas.openxmlformats.org/officeDocument/2006/relationships/hyperlink" Target="https://arxiv.org/abs/2206.07652" TargetMode="External"/><Relationship Id="rId6" Type="http://schemas.openxmlformats.org/officeDocument/2006/relationships/hyperlink" Target="https://www.jmir.org/2022/1/e28036/" TargetMode="External"/><Relationship Id="rId7" Type="http://schemas.openxmlformats.org/officeDocument/2006/relationships/image" Target="../media/image85.png"/><Relationship Id="rId8" Type="http://schemas.openxmlformats.org/officeDocument/2006/relationships/image" Target="../media/image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5.jpg"/><Relationship Id="rId6" Type="http://schemas.openxmlformats.org/officeDocument/2006/relationships/image" Target="../media/image20.jpg"/><Relationship Id="rId7" Type="http://schemas.openxmlformats.org/officeDocument/2006/relationships/image" Target="../media/image73.png"/><Relationship Id="rId8" Type="http://schemas.openxmlformats.org/officeDocument/2006/relationships/image" Target="../media/image16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micropython/micropython-lib" TargetMode="External"/><Relationship Id="rId4" Type="http://schemas.openxmlformats.org/officeDocument/2006/relationships/hyperlink" Target="https://docs.micropython.org/en/latest/genrst/index.html#micropython-differences-from-cpython" TargetMode="External"/><Relationship Id="rId9" Type="http://schemas.openxmlformats.org/officeDocument/2006/relationships/hyperlink" Target="https://github.com/micropython/micropython/issues/7919#issuecomment-1025221807" TargetMode="External"/><Relationship Id="rId5" Type="http://schemas.openxmlformats.org/officeDocument/2006/relationships/hyperlink" Target="https://docs.micropython.org/en/latest/genrst/index.html#micropython-differences-from-cpython" TargetMode="External"/><Relationship Id="rId6" Type="http://schemas.openxmlformats.org/officeDocument/2006/relationships/hyperlink" Target="https://docs.micropython.org/en/latest/genrst/index.html#micropython-differences-from-cpython" TargetMode="External"/><Relationship Id="rId7" Type="http://schemas.openxmlformats.org/officeDocument/2006/relationships/hyperlink" Target="https://github.com/micropython/micropython/issues/7919#issuecomment-1025221807" TargetMode="External"/><Relationship Id="rId8" Type="http://schemas.openxmlformats.org/officeDocument/2006/relationships/hyperlink" Target="https://github.com/micropython/micropython/issues/7919#issuecomment-1025221807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ocs.micropython.org/en/latest/library/machine.html" TargetMode="External"/><Relationship Id="rId4" Type="http://schemas.openxmlformats.org/officeDocument/2006/relationships/image" Target="../media/image8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Relationship Id="rId4" Type="http://schemas.openxmlformats.org/officeDocument/2006/relationships/hyperlink" Target="https://example.net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jpg"/><Relationship Id="rId4" Type="http://schemas.openxmlformats.org/officeDocument/2006/relationships/image" Target="../media/image9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Relationship Id="rId4" Type="http://schemas.openxmlformats.org/officeDocument/2006/relationships/image" Target="../media/image9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.png"/><Relationship Id="rId4" Type="http://schemas.openxmlformats.org/officeDocument/2006/relationships/image" Target="../media/image9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mailto:jononor@gmail.com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7.jpg"/><Relationship Id="rId6" Type="http://schemas.openxmlformats.org/officeDocument/2006/relationships/image" Target="../media/image4.jpg"/><Relationship Id="rId7" Type="http://schemas.openxmlformats.org/officeDocument/2006/relationships/hyperlink" Target="https://github.com/emlearn/emlearn-micropyth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7.jpg"/><Relationship Id="rId7" Type="http://schemas.openxmlformats.org/officeDocument/2006/relationships/image" Target="../media/image29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Bridging the TinyML language gap</a:t>
            </a:r>
            <a:endParaRPr sz="4800"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2237112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with MicroPython and emlearn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6254425" y="4021900"/>
            <a:ext cx="27156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Jon Nordby</a:t>
            </a:r>
            <a:r>
              <a:rPr b="1" lang="en" sz="1600"/>
              <a:t> </a:t>
            </a:r>
            <a:r>
              <a:rPr b="1" lang="en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jononor@gmail.com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March 2025, Nuremberg</a:t>
            </a:r>
            <a:endParaRPr sz="1600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7324061" y="1789386"/>
            <a:ext cx="893089" cy="8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375" y="3941650"/>
            <a:ext cx="5760156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7">
            <a:alphaModFix/>
          </a:blip>
          <a:srcRect b="7144" l="4410" r="44180" t="8808"/>
          <a:stretch/>
        </p:blipFill>
        <p:spPr>
          <a:xfrm>
            <a:off x="1197209" y="1766250"/>
            <a:ext cx="960841" cy="9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idx="2" type="body"/>
          </p:nvPr>
        </p:nvSpPr>
        <p:spPr>
          <a:xfrm>
            <a:off x="253000" y="1171475"/>
            <a:ext cx="29442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Convenient training</a:t>
            </a:r>
            <a:endParaRPr b="1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Model creation </a:t>
            </a:r>
            <a:r>
              <a:rPr b="1" lang="en"/>
              <a:t>in Python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/>
              <a:t>Use standard libraries</a:t>
            </a:r>
            <a:endParaRPr b="1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/>
              <a:t>scikit-learn</a:t>
            </a:r>
            <a:endParaRPr sz="14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/>
              <a:t>Keras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One-line to </a:t>
            </a:r>
            <a:r>
              <a:rPr b="1" lang="en"/>
              <a:t>export to device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Verification tools included</a:t>
            </a:r>
            <a:endParaRPr/>
          </a:p>
        </p:txBody>
      </p:sp>
      <p:sp>
        <p:nvSpPr>
          <p:cNvPr id="263" name="Google Shape;263;p29"/>
          <p:cNvSpPr txBox="1"/>
          <p:nvPr>
            <p:ph idx="4294967295" type="body"/>
          </p:nvPr>
        </p:nvSpPr>
        <p:spPr>
          <a:xfrm>
            <a:off x="6428400" y="527975"/>
            <a:ext cx="29442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Embedded Friendly</a:t>
            </a:r>
            <a:endParaRPr b="1"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Portable</a:t>
            </a:r>
            <a:r>
              <a:rPr b="1" lang="en" sz="1400"/>
              <a:t> C99</a:t>
            </a:r>
            <a:r>
              <a:rPr lang="en" sz="1400"/>
              <a:t> code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No dynamic allocations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Header-only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High </a:t>
            </a:r>
            <a:r>
              <a:rPr b="1" lang="en" sz="1400"/>
              <a:t>test coverage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Integer/</a:t>
            </a:r>
            <a:r>
              <a:rPr b="1" lang="en" sz="1400"/>
              <a:t>fixed-point</a:t>
            </a:r>
            <a:r>
              <a:rPr lang="en" sz="1400"/>
              <a:t> math</a:t>
            </a:r>
            <a:r>
              <a:rPr lang="en" sz="1400"/>
              <a:t> *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Small</a:t>
            </a:r>
            <a:r>
              <a:rPr lang="en" sz="1400"/>
              <a:t>. 2 kB+ FLASH</a:t>
            </a:r>
            <a:endParaRPr sz="1400"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650" y="2813105"/>
            <a:ext cx="1726245" cy="5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350" y="3588310"/>
            <a:ext cx="1670751" cy="891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9"/>
          <p:cNvGrpSpPr/>
          <p:nvPr/>
        </p:nvGrpSpPr>
        <p:grpSpPr>
          <a:xfrm>
            <a:off x="344950" y="3115722"/>
            <a:ext cx="2420200" cy="1397578"/>
            <a:chOff x="192550" y="2658522"/>
            <a:chExt cx="2420200" cy="1397578"/>
          </a:xfrm>
        </p:grpSpPr>
        <p:pic>
          <p:nvPicPr>
            <p:cNvPr id="267" name="Google Shape;267;p29"/>
            <p:cNvPicPr preferRelativeResize="0"/>
            <p:nvPr/>
          </p:nvPicPr>
          <p:blipFill rotWithShape="1">
            <a:blip r:embed="rId5">
              <a:alphaModFix/>
            </a:blip>
            <a:srcRect b="20922" l="17785" r="18074" t="17900"/>
            <a:stretch/>
          </p:blipFill>
          <p:spPr>
            <a:xfrm>
              <a:off x="192550" y="2660213"/>
              <a:ext cx="1131024" cy="606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81725" y="2658522"/>
              <a:ext cx="1131023" cy="6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46750" y="3368587"/>
              <a:ext cx="1466000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1175" y="3445875"/>
              <a:ext cx="556026" cy="610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29"/>
          <p:cNvSpPr txBox="1"/>
          <p:nvPr>
            <p:ph idx="4294967295" type="body"/>
          </p:nvPr>
        </p:nvSpPr>
        <p:spPr>
          <a:xfrm>
            <a:off x="6464300" y="2685775"/>
            <a:ext cx="29442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Convenient &amp; Efficient</a:t>
            </a:r>
            <a:endParaRPr b="1"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Portable MicroPython</a:t>
            </a:r>
            <a:endParaRPr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Single .mpy file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No dynamic allocations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High </a:t>
            </a:r>
            <a:r>
              <a:rPr b="1" lang="en" sz="1400"/>
              <a:t>test coverage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Integer/</a:t>
            </a:r>
            <a:r>
              <a:rPr b="1" lang="en" sz="1400"/>
              <a:t>fixed-point</a:t>
            </a:r>
            <a:r>
              <a:rPr lang="en" sz="1400"/>
              <a:t> math *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Small</a:t>
            </a:r>
            <a:r>
              <a:rPr lang="en" sz="1400"/>
              <a:t>. 2 kB+ FLASH</a:t>
            </a:r>
            <a:endParaRPr sz="1400"/>
          </a:p>
        </p:txBody>
      </p:sp>
      <p:cxnSp>
        <p:nvCxnSpPr>
          <p:cNvPr id="272" name="Google Shape;272;p29"/>
          <p:cNvCxnSpPr/>
          <p:nvPr/>
        </p:nvCxnSpPr>
        <p:spPr>
          <a:xfrm>
            <a:off x="3826300" y="2514750"/>
            <a:ext cx="485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9"/>
          <p:cNvCxnSpPr/>
          <p:nvPr/>
        </p:nvCxnSpPr>
        <p:spPr>
          <a:xfrm>
            <a:off x="3369375" y="238200"/>
            <a:ext cx="0" cy="42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4" name="Google Shape;274;p29"/>
          <p:cNvGrpSpPr/>
          <p:nvPr/>
        </p:nvGrpSpPr>
        <p:grpSpPr>
          <a:xfrm>
            <a:off x="3882826" y="600684"/>
            <a:ext cx="2330635" cy="581666"/>
            <a:chOff x="3748224" y="844350"/>
            <a:chExt cx="2541587" cy="610225"/>
          </a:xfrm>
        </p:grpSpPr>
        <p:pic>
          <p:nvPicPr>
            <p:cNvPr id="275" name="Google Shape;275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29"/>
          <p:cNvSpPr txBox="1"/>
          <p:nvPr/>
        </p:nvSpPr>
        <p:spPr>
          <a:xfrm>
            <a:off x="253000" y="42650"/>
            <a:ext cx="247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Train on PC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3757479" y="42650"/>
            <a:ext cx="32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2. Deploy</a:t>
            </a:r>
            <a:r>
              <a:rPr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on device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79" name="Google Shape;279;p29"/>
          <p:cNvGrpSpPr/>
          <p:nvPr/>
        </p:nvGrpSpPr>
        <p:grpSpPr>
          <a:xfrm>
            <a:off x="4063236" y="1288429"/>
            <a:ext cx="1882450" cy="999470"/>
            <a:chOff x="4139436" y="1669429"/>
            <a:chExt cx="1882450" cy="999470"/>
          </a:xfrm>
        </p:grpSpPr>
        <p:pic>
          <p:nvPicPr>
            <p:cNvPr id="280" name="Google Shape;280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179773" y="1691995"/>
              <a:ext cx="656005" cy="446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39436" y="1669429"/>
              <a:ext cx="968970" cy="50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993650" y="2271361"/>
              <a:ext cx="1028236" cy="384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396334" y="2222459"/>
              <a:ext cx="446436" cy="446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29"/>
          <p:cNvSpPr txBox="1"/>
          <p:nvPr/>
        </p:nvSpPr>
        <p:spPr>
          <a:xfrm>
            <a:off x="407625" y="607625"/>
            <a:ext cx="23307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$ pip install emlearn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407625" y="4632350"/>
            <a:ext cx="60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All code runs both on host/PC and device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tasks</a:t>
            </a:r>
            <a:endParaRPr/>
          </a:p>
        </p:txBody>
      </p:sp>
      <p:sp>
        <p:nvSpPr>
          <p:cNvPr id="291" name="Google Shape;291;p30"/>
          <p:cNvSpPr txBox="1"/>
          <p:nvPr>
            <p:ph idx="2" type="body"/>
          </p:nvPr>
        </p:nvSpPr>
        <p:spPr>
          <a:xfrm>
            <a:off x="4785600" y="1581950"/>
            <a:ext cx="40467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Supports the most common tasks</a:t>
            </a:r>
            <a:br>
              <a:rPr lang="en" sz="1800"/>
            </a:br>
            <a:r>
              <a:rPr lang="en" sz="1800"/>
              <a:t>for embedded</a:t>
            </a:r>
            <a:br>
              <a:rPr lang="en" sz="1800"/>
            </a:br>
            <a:r>
              <a:rPr lang="en" sz="1800"/>
              <a:t>&amp; sensor data </a:t>
            </a:r>
            <a:r>
              <a:rPr lang="en" sz="1800"/>
              <a:t>use cases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Anomaly Detection</a:t>
            </a:r>
            <a:endParaRPr sz="1800"/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111550"/>
            <a:ext cx="4157100" cy="38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idx="1" type="body"/>
          </p:nvPr>
        </p:nvSpPr>
        <p:spPr>
          <a:xfrm>
            <a:off x="311700" y="1152475"/>
            <a:ext cx="45561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Selection of simple &amp; effective</a:t>
            </a:r>
            <a:br>
              <a:rPr lang="en" sz="1800"/>
            </a:br>
            <a:r>
              <a:rPr lang="en" sz="1800"/>
              <a:t>embedded-friendly models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Decision Trees (DT)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 (RF)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 Nearest Neighbors (KNN)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Gaussian Mixture Models (GMM)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Multi-Layer-Perceptron (MLP)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Convolutional Neural Network</a:t>
            </a:r>
            <a:r>
              <a:rPr lang="en" sz="1800"/>
              <a:t> (CNN)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t/>
            </a:r>
            <a:endParaRPr sz="1800"/>
          </a:p>
        </p:txBody>
      </p:sp>
      <p:sp>
        <p:nvSpPr>
          <p:cNvPr id="299" name="Google Shape;299;p31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models</a:t>
            </a: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 rotWithShape="1">
          <a:blip r:embed="rId3">
            <a:alphaModFix/>
          </a:blip>
          <a:srcRect b="0" l="0" r="0" t="24046"/>
          <a:stretch/>
        </p:blipFill>
        <p:spPr>
          <a:xfrm>
            <a:off x="4953000" y="3732125"/>
            <a:ext cx="3206226" cy="13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b="10254" l="13900" r="30226" t="5279"/>
          <a:stretch/>
        </p:blipFill>
        <p:spPr>
          <a:xfrm>
            <a:off x="4666608" y="1800600"/>
            <a:ext cx="1906193" cy="1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5">
            <a:alphaModFix/>
          </a:blip>
          <a:srcRect b="18689" l="0" r="37659" t="26079"/>
          <a:stretch/>
        </p:blipFill>
        <p:spPr>
          <a:xfrm>
            <a:off x="4546725" y="222362"/>
            <a:ext cx="2716201" cy="14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 rotWithShape="1">
          <a:blip r:embed="rId6">
            <a:alphaModFix/>
          </a:blip>
          <a:srcRect b="54956" l="1696" r="54927" t="14364"/>
          <a:stretch/>
        </p:blipFill>
        <p:spPr>
          <a:xfrm>
            <a:off x="6635600" y="1937175"/>
            <a:ext cx="2231025" cy="15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265500" y="200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br>
              <a:rPr lang="en"/>
            </a:br>
            <a:r>
              <a:rPr lang="en"/>
              <a:t>using emlearn</a:t>
            </a:r>
            <a:endParaRPr/>
          </a:p>
        </p:txBody>
      </p:sp>
      <p:sp>
        <p:nvSpPr>
          <p:cNvPr id="310" name="Google Shape;310;p32"/>
          <p:cNvSpPr txBox="1"/>
          <p:nvPr>
            <p:ph idx="1" type="subTitle"/>
          </p:nvPr>
        </p:nvSpPr>
        <p:spPr>
          <a:xfrm>
            <a:off x="265500" y="3570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real-world uses</a:t>
            </a:r>
            <a:br>
              <a:rPr lang="en"/>
            </a:br>
            <a:r>
              <a:rPr lang="en"/>
              <a:t>across the globe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Referred in 40+ publications</a:t>
            </a:r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for cattle</a:t>
            </a:r>
            <a:endParaRPr/>
          </a:p>
        </p:txBody>
      </p:sp>
      <p:sp>
        <p:nvSpPr>
          <p:cNvPr id="318" name="Google Shape;318;p33"/>
          <p:cNvSpPr txBox="1"/>
          <p:nvPr>
            <p:ph idx="1" type="body"/>
          </p:nvPr>
        </p:nvSpPr>
        <p:spPr>
          <a:xfrm>
            <a:off x="311700" y="771475"/>
            <a:ext cx="4100100" cy="3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Accelerometer</a:t>
            </a:r>
            <a:r>
              <a:rPr lang="en" sz="1400"/>
              <a:t> data</a:t>
            </a:r>
            <a:br>
              <a:rPr lang="en" sz="1400"/>
            </a:br>
            <a:r>
              <a:rPr lang="en" sz="1400"/>
              <a:t>used to </a:t>
            </a:r>
            <a:r>
              <a:rPr b="1" lang="en" sz="1400"/>
              <a:t>detect abnormal behavior</a:t>
            </a:r>
            <a:r>
              <a:rPr lang="en" sz="1400"/>
              <a:t>.</a:t>
            </a:r>
            <a:br>
              <a:rPr lang="en" sz="1400"/>
            </a:br>
            <a:r>
              <a:rPr lang="en" sz="1400"/>
              <a:t>Can indicate </a:t>
            </a:r>
            <a:r>
              <a:rPr b="1" lang="en" sz="1400"/>
              <a:t>health issues</a:t>
            </a:r>
            <a:r>
              <a:rPr lang="en" sz="1400"/>
              <a:t> or other problems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Classified using a </a:t>
            </a:r>
            <a:r>
              <a:rPr b="1" lang="en" sz="1400"/>
              <a:t>Decision Tree</a:t>
            </a:r>
            <a:r>
              <a:rPr lang="en" sz="1400"/>
              <a:t> </a:t>
            </a:r>
            <a:br>
              <a:rPr lang="en" sz="1400"/>
            </a:br>
            <a:r>
              <a:rPr lang="en" sz="1400"/>
              <a:t>	</a:t>
            </a:r>
            <a:r>
              <a:rPr i="1" lang="en" sz="1400"/>
              <a:t>lying/walking/standing/grazing/ruminating</a:t>
            </a:r>
            <a:br>
              <a:rPr lang="en" sz="1400"/>
            </a:br>
            <a:br>
              <a:rPr lang="en" sz="1400"/>
            </a:br>
            <a:r>
              <a:rPr lang="en" sz="1400"/>
              <a:t>Activity is transmitted using </a:t>
            </a:r>
            <a:r>
              <a:rPr b="1" lang="en" sz="1400"/>
              <a:t>LoRaWAN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Running ML on-sensor: </a:t>
            </a:r>
            <a:r>
              <a:rPr b="1" lang="en" sz="1400"/>
              <a:t>under 1 mW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50 times lower power</a:t>
            </a:r>
            <a:r>
              <a:rPr lang="en" sz="1400"/>
              <a:t> than sending raw data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 rotWithShape="1">
          <a:blip r:embed="rId4">
            <a:alphaModFix/>
          </a:blip>
          <a:srcRect b="0" l="10806" r="34111" t="537"/>
          <a:stretch/>
        </p:blipFill>
        <p:spPr>
          <a:xfrm>
            <a:off x="4873600" y="0"/>
            <a:ext cx="42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 txBox="1"/>
          <p:nvPr/>
        </p:nvSpPr>
        <p:spPr>
          <a:xfrm>
            <a:off x="360475" y="4348675"/>
            <a:ext cx="24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Power Efficient Wireless Sensor Node through Edge Intelligence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Abhishek Damle (2022)</a:t>
            </a:r>
            <a:endParaRPr b="1" sz="1100">
              <a:solidFill>
                <a:srgbClr val="595959"/>
              </a:solidFill>
            </a:endParaRPr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5">
            <a:alphaModFix/>
          </a:blip>
          <a:srcRect b="25099" l="4648" r="1621" t="6285"/>
          <a:stretch/>
        </p:blipFill>
        <p:spPr>
          <a:xfrm>
            <a:off x="337075" y="3397575"/>
            <a:ext cx="4049358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 rotWithShape="1">
          <a:blip r:embed="rId6">
            <a:alphaModFix/>
          </a:blip>
          <a:srcRect b="40723" l="3589" r="47236" t="9012"/>
          <a:stretch/>
        </p:blipFill>
        <p:spPr>
          <a:xfrm>
            <a:off x="2856775" y="4299350"/>
            <a:ext cx="1743275" cy="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2675" y="4010075"/>
            <a:ext cx="2084375" cy="1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4"/>
          <p:cNvPicPr preferRelativeResize="0"/>
          <p:nvPr/>
        </p:nvPicPr>
        <p:blipFill rotWithShape="1">
          <a:blip r:embed="rId3">
            <a:alphaModFix/>
          </a:blip>
          <a:srcRect b="1963" l="10398" r="27559" t="8806"/>
          <a:stretch/>
        </p:blipFill>
        <p:spPr>
          <a:xfrm>
            <a:off x="0" y="0"/>
            <a:ext cx="47682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4"/>
          <p:cNvSpPr txBox="1"/>
          <p:nvPr>
            <p:ph type="title"/>
          </p:nvPr>
        </p:nvSpPr>
        <p:spPr>
          <a:xfrm>
            <a:off x="5014375" y="216425"/>
            <a:ext cx="38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earable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4906775" y="4366025"/>
            <a:ext cx="416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100">
                <a:solidFill>
                  <a:srgbClr val="595959"/>
                </a:solidFill>
              </a:rPr>
              <a:t>Remote Breathing Rate Tracking in Stationary Position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Using the Motion and Acoustic Sensors of Earables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Tousif Ahmed et.al</a:t>
            </a:r>
            <a:r>
              <a:rPr b="1" lang="en" sz="1100">
                <a:solidFill>
                  <a:srgbClr val="595959"/>
                </a:solidFill>
              </a:rPr>
              <a:t> (202</a:t>
            </a:r>
            <a:r>
              <a:rPr b="1" lang="en" sz="1100">
                <a:solidFill>
                  <a:srgbClr val="595959"/>
                </a:solidFill>
              </a:rPr>
              <a:t>3</a:t>
            </a:r>
            <a:r>
              <a:rPr b="1" lang="en" sz="1100">
                <a:solidFill>
                  <a:srgbClr val="595959"/>
                </a:solidFill>
              </a:rPr>
              <a:t>)</a:t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332" name="Google Shape;332;p34"/>
          <p:cNvSpPr txBox="1"/>
          <p:nvPr>
            <p:ph idx="1" type="body"/>
          </p:nvPr>
        </p:nvSpPr>
        <p:spPr>
          <a:xfrm>
            <a:off x="5014500" y="923875"/>
            <a:ext cx="3817800" cy="31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Breathing rate</a:t>
            </a:r>
            <a:r>
              <a:rPr lang="en" sz="1400">
                <a:solidFill>
                  <a:srgbClr val="595959"/>
                </a:solidFill>
              </a:rPr>
              <a:t> is critical to monitor for persons with </a:t>
            </a:r>
            <a:r>
              <a:rPr b="1" lang="en" sz="1400">
                <a:solidFill>
                  <a:srgbClr val="595959"/>
                </a:solidFill>
              </a:rPr>
              <a:t>respiratory health problems</a:t>
            </a:r>
            <a:r>
              <a:rPr lang="en" sz="1400">
                <a:solidFill>
                  <a:srgbClr val="595959"/>
                </a:solidFill>
              </a:rPr>
              <a:t>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Monitoring </a:t>
            </a:r>
            <a:r>
              <a:rPr b="1" lang="en" sz="1400">
                <a:solidFill>
                  <a:srgbClr val="595959"/>
                </a:solidFill>
              </a:rPr>
              <a:t>for every-day use</a:t>
            </a:r>
            <a:r>
              <a:rPr lang="en" sz="1400">
                <a:solidFill>
                  <a:srgbClr val="595959"/>
                </a:solidFill>
              </a:rPr>
              <a:t>, not just in clinical context. </a:t>
            </a:r>
            <a:r>
              <a:rPr lang="en" sz="1400">
                <a:solidFill>
                  <a:srgbClr val="595959"/>
                </a:solidFill>
              </a:rPr>
              <a:t>Using earable to replace specialized devices.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Random Forest</a:t>
            </a:r>
            <a:r>
              <a:rPr lang="en" sz="1400">
                <a:solidFill>
                  <a:srgbClr val="595959"/>
                </a:solidFill>
              </a:rPr>
              <a:t> classifier for audio.</a:t>
            </a:r>
            <a:endParaRPr sz="1400">
              <a:solidFill>
                <a:srgbClr val="595959"/>
              </a:solidFill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75" y="4554150"/>
            <a:ext cx="3989550" cy="3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 rotWithShape="1">
          <a:blip r:embed="rId5">
            <a:alphaModFix/>
          </a:blip>
          <a:srcRect b="17963" l="0" r="3975" t="3592"/>
          <a:stretch/>
        </p:blipFill>
        <p:spPr>
          <a:xfrm>
            <a:off x="5290062" y="2875125"/>
            <a:ext cx="3542226" cy="7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 rotWithShape="1">
          <a:blip r:embed="rId6">
            <a:alphaModFix/>
          </a:blip>
          <a:srcRect b="0" l="902" r="2057" t="7261"/>
          <a:stretch/>
        </p:blipFill>
        <p:spPr>
          <a:xfrm>
            <a:off x="5154450" y="3626421"/>
            <a:ext cx="3989551" cy="69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toothbrush timer</a:t>
            </a:r>
            <a:endParaRPr/>
          </a:p>
        </p:txBody>
      </p:sp>
      <p:sp>
        <p:nvSpPr>
          <p:cNvPr id="341" name="Google Shape;341;p35"/>
          <p:cNvSpPr txBox="1"/>
          <p:nvPr>
            <p:ph idx="1" type="body"/>
          </p:nvPr>
        </p:nvSpPr>
        <p:spPr>
          <a:xfrm>
            <a:off x="311700" y="3462275"/>
            <a:ext cx="58089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Stock hardware: M5StickC PLUS 2 by M5Stack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~500 lines of MicroPython code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Collected and labeled data in ~1 hour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Data collection and training tools: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https://github.com/emlearn/emlearn-micropython/tree/master/examples/har_trees</a:t>
            </a:r>
            <a:endParaRPr sz="1100"/>
          </a:p>
        </p:txBody>
      </p:sp>
      <p:sp>
        <p:nvSpPr>
          <p:cNvPr id="342" name="Google Shape;342;p35"/>
          <p:cNvSpPr txBox="1"/>
          <p:nvPr/>
        </p:nvSpPr>
        <p:spPr>
          <a:xfrm>
            <a:off x="4541750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</a:t>
            </a:r>
            <a:br>
              <a:rPr lang="en" sz="1200" u="sng">
                <a:solidFill>
                  <a:schemeClr val="hlink"/>
                </a:solidFill>
                <a:hlinkClick r:id="rId6"/>
              </a:rPr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jonnor/toothbrush/</a:t>
            </a:r>
            <a:r>
              <a:rPr lang="en" sz="1200"/>
              <a:t> </a:t>
            </a:r>
            <a:endParaRPr sz="1200"/>
          </a:p>
        </p:txBody>
      </p:sp>
      <p:pic>
        <p:nvPicPr>
          <p:cNvPr id="343" name="Google Shape;343;p35"/>
          <p:cNvPicPr preferRelativeResize="0"/>
          <p:nvPr/>
        </p:nvPicPr>
        <p:blipFill rotWithShape="1">
          <a:blip r:embed="rId8">
            <a:alphaModFix/>
          </a:blip>
          <a:srcRect b="21844" l="31296" r="8805" t="20671"/>
          <a:stretch/>
        </p:blipFill>
        <p:spPr>
          <a:xfrm>
            <a:off x="311700" y="913825"/>
            <a:ext cx="5442652" cy="26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8">
            <a:alphaModFix/>
          </a:blip>
          <a:srcRect b="0" l="0" r="71806" t="0"/>
          <a:stretch/>
        </p:blipFill>
        <p:spPr>
          <a:xfrm>
            <a:off x="6215850" y="-24725"/>
            <a:ext cx="2928152" cy="51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265500" y="2187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for C</a:t>
            </a:r>
            <a:endParaRPr/>
          </a:p>
        </p:txBody>
      </p:sp>
      <p:sp>
        <p:nvSpPr>
          <p:cNvPr id="350" name="Google Shape;350;p36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Quick walkthrough</a:t>
            </a:r>
            <a:endParaRPr/>
          </a:p>
        </p:txBody>
      </p:sp>
      <p:grpSp>
        <p:nvGrpSpPr>
          <p:cNvPr id="352" name="Google Shape;352;p36"/>
          <p:cNvGrpSpPr/>
          <p:nvPr/>
        </p:nvGrpSpPr>
        <p:grpSpPr>
          <a:xfrm>
            <a:off x="1017312" y="1221237"/>
            <a:ext cx="2541587" cy="610225"/>
            <a:chOff x="3748224" y="844350"/>
            <a:chExt cx="2541587" cy="610225"/>
          </a:xfrm>
        </p:grpSpPr>
        <p:pic>
          <p:nvPicPr>
            <p:cNvPr id="353" name="Google Shape;35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/>
        </p:nvSpPr>
        <p:spPr>
          <a:xfrm>
            <a:off x="4242075" y="1472975"/>
            <a:ext cx="4419900" cy="115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sklearn.neural_network </a:t>
            </a: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MLPClassifier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MLPClassifier(hidden_layer_sizes=(</a:t>
            </a:r>
            <a:r>
              <a:rPr lang="en" sz="1100">
                <a:solidFill>
                  <a:srgbClr val="005CC5"/>
                </a:solidFill>
              </a:rPr>
              <a:t>100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50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25</a:t>
            </a:r>
            <a:r>
              <a:rPr lang="en" sz="1100">
                <a:solidFill>
                  <a:schemeClr val="dk1"/>
                </a:solidFill>
              </a:rPr>
              <a:t>))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340575" y="1472975"/>
            <a:ext cx="35511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keras </a:t>
            </a:r>
            <a:r>
              <a:rPr lang="en" sz="1100">
                <a:solidFill>
                  <a:srgbClr val="D73A49"/>
                </a:solidFill>
              </a:rPr>
              <a:t>import </a:t>
            </a:r>
            <a:r>
              <a:rPr lang="en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Sequential([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16</a:t>
            </a:r>
            <a:r>
              <a:rPr lang="en" sz="1100">
                <a:solidFill>
                  <a:schemeClr val="dk1"/>
                </a:solidFill>
              </a:rPr>
              <a:t>, input_dim=n_features,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8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'sigmoid'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])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</a:t>
            </a:r>
            <a:r>
              <a:rPr lang="en" sz="1100">
                <a:solidFill>
                  <a:srgbClr val="E36209"/>
                </a:solidFill>
              </a:rPr>
              <a:t>compile</a:t>
            </a:r>
            <a:r>
              <a:rPr lang="en" sz="1100">
                <a:solidFill>
                  <a:schemeClr val="dk1"/>
                </a:solidFill>
              </a:rPr>
              <a:t>(....)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Y_train, epochs=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batch_size=</a:t>
            </a:r>
            <a:r>
              <a:rPr lang="en" sz="1100">
                <a:solidFill>
                  <a:srgbClr val="005CC5"/>
                </a:solidFill>
              </a:rPr>
              <a:t>10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1" name="Google Shape;361;p37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Train and export a model</a:t>
            </a:r>
            <a:endParaRPr/>
          </a:p>
        </p:txBody>
      </p:sp>
      <p:sp>
        <p:nvSpPr>
          <p:cNvPr id="362" name="Google Shape;362;p37"/>
          <p:cNvSpPr txBox="1"/>
          <p:nvPr>
            <p:ph idx="1" type="body"/>
          </p:nvPr>
        </p:nvSpPr>
        <p:spPr>
          <a:xfrm>
            <a:off x="4342530" y="2271750"/>
            <a:ext cx="3432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B</a:t>
            </a:r>
            <a:r>
              <a:rPr b="1" lang="en"/>
              <a:t>) scikit-learn neural network</a:t>
            </a:r>
            <a:endParaRPr b="1"/>
          </a:p>
        </p:txBody>
      </p:sp>
      <p:sp>
        <p:nvSpPr>
          <p:cNvPr id="363" name="Google Shape;363;p37"/>
          <p:cNvSpPr txBox="1"/>
          <p:nvPr>
            <p:ph idx="2" type="body"/>
          </p:nvPr>
        </p:nvSpPr>
        <p:spPr>
          <a:xfrm>
            <a:off x="340525" y="1047425"/>
            <a:ext cx="5203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using</a:t>
            </a:r>
            <a:r>
              <a:rPr lang="en"/>
              <a:t> standard Python ML libraries.</a:t>
            </a:r>
            <a:endParaRPr/>
          </a:p>
        </p:txBody>
      </p:sp>
      <p:sp>
        <p:nvSpPr>
          <p:cNvPr id="364" name="Google Shape;364;p37"/>
          <p:cNvSpPr txBox="1"/>
          <p:nvPr>
            <p:ph idx="1" type="body"/>
          </p:nvPr>
        </p:nvSpPr>
        <p:spPr>
          <a:xfrm>
            <a:off x="1830875" y="1472975"/>
            <a:ext cx="1866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342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arenR"/>
            </a:pPr>
            <a:r>
              <a:rPr b="1" lang="en"/>
              <a:t>keras neural network</a:t>
            </a:r>
            <a:endParaRPr b="1"/>
          </a:p>
        </p:txBody>
      </p:sp>
      <p:sp>
        <p:nvSpPr>
          <p:cNvPr id="365" name="Google Shape;365;p37"/>
          <p:cNvSpPr txBox="1"/>
          <p:nvPr/>
        </p:nvSpPr>
        <p:spPr>
          <a:xfrm>
            <a:off x="370025" y="3661688"/>
            <a:ext cx="3466500" cy="98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emlearn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cmodel = </a:t>
            </a:r>
            <a:r>
              <a:rPr b="1" lang="en" sz="1100">
                <a:solidFill>
                  <a:schemeClr val="dk1"/>
                </a:solidFill>
              </a:rPr>
              <a:t>emlearn.convert</a:t>
            </a:r>
            <a:r>
              <a:rPr lang="en" sz="1100">
                <a:solidFill>
                  <a:schemeClr val="dk1"/>
                </a:solidFill>
              </a:rPr>
              <a:t>(model, method=</a:t>
            </a:r>
            <a:r>
              <a:rPr lang="en" sz="1100">
                <a:solidFill>
                  <a:srgbClr val="032F62"/>
                </a:solidFill>
              </a:rPr>
              <a:t>'inline'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cmodel.save</a:t>
            </a:r>
            <a:r>
              <a:rPr lang="en" sz="1100">
                <a:solidFill>
                  <a:schemeClr val="dk1"/>
                </a:solidFill>
              </a:rPr>
              <a:t>(file=</a:t>
            </a:r>
            <a:r>
              <a:rPr lang="en" sz="1100">
                <a:solidFill>
                  <a:srgbClr val="032F62"/>
                </a:solidFill>
              </a:rPr>
              <a:t>mynet_model.h'</a:t>
            </a:r>
            <a:r>
              <a:rPr lang="en" sz="1100">
                <a:solidFill>
                  <a:schemeClr val="dk1"/>
                </a:solidFill>
              </a:rPr>
              <a:t>, name=</a:t>
            </a:r>
            <a:r>
              <a:rPr lang="en" sz="1100">
                <a:solidFill>
                  <a:srgbClr val="032F62"/>
                </a:solidFill>
              </a:rPr>
              <a:t>'mynet'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4660175" y="2756325"/>
            <a:ext cx="4001700" cy="233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5CC5"/>
                </a:solidFill>
              </a:rPr>
              <a:t>#</a:t>
            </a:r>
            <a:r>
              <a:rPr lang="en" sz="700">
                <a:solidFill>
                  <a:srgbClr val="D73A49"/>
                </a:solidFill>
              </a:rPr>
              <a:t>include</a:t>
            </a:r>
            <a:r>
              <a:rPr lang="en" sz="700">
                <a:solidFill>
                  <a:srgbClr val="005CC5"/>
                </a:solidFill>
              </a:rPr>
              <a:t> </a:t>
            </a:r>
            <a:r>
              <a:rPr lang="en" sz="700">
                <a:solidFill>
                  <a:srgbClr val="032F62"/>
                </a:solidFill>
              </a:rPr>
              <a:t>&lt;eml_net.h&gt;</a:t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mynet_layer_0_biases[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-0.015587f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-0.005395f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-0.010957f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0.015883f ….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mynet_layer_0_weights[</a:t>
            </a:r>
            <a:r>
              <a:rPr lang="en" sz="700">
                <a:solidFill>
                  <a:srgbClr val="005CC5"/>
                </a:solidFill>
              </a:rPr>
              <a:t>24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-0.256981f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0.041887f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0.063659f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0.011013f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mynet_layer_1_biases[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0.001242f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0.010440f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-0.005309f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-0.006540f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mynet_layer_1_weights[</a:t>
            </a:r>
            <a:r>
              <a:rPr lang="en" sz="700">
                <a:solidFill>
                  <a:srgbClr val="005CC5"/>
                </a:solidFill>
              </a:rPr>
              <a:t>32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-0.577215f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-0.674633f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-0.376140f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0.646900f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mynet_buf1[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mynet_buf2[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EmlNetLayer mynet_layers[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] = {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3</a:t>
            </a:r>
            <a:r>
              <a:rPr lang="en" sz="700">
                <a:solidFill>
                  <a:schemeClr val="dk1"/>
                </a:solidFill>
              </a:rPr>
              <a:t>, mynet_layer_0_weights, mynet_layer_0_biases, EmlNetActivationRelu },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mynet_layer_1_weights, mynet_layer_1_biases, EmlNetActivationSoftmax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EmlNet mynet = { 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, mynet_layers, mynet_buf1, mynet_buf2,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6F42C1"/>
                </a:solidFill>
              </a:rPr>
              <a:t>mynet_predict</a:t>
            </a:r>
            <a:r>
              <a:rPr lang="en" sz="700">
                <a:solidFill>
                  <a:srgbClr val="24292E"/>
                </a:solidFill>
              </a:rPr>
              <a:t>(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rgbClr val="24292E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rgbClr val="24292E"/>
                </a:solidFill>
              </a:rPr>
              <a:t> *features,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r>
              <a:rPr lang="en" sz="700">
                <a:solidFill>
                  <a:srgbClr val="24292E"/>
                </a:solidFill>
              </a:rPr>
              <a:t> n_features)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{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    </a:t>
            </a:r>
            <a:r>
              <a:rPr lang="en" sz="700">
                <a:solidFill>
                  <a:srgbClr val="D73A49"/>
                </a:solidFill>
              </a:rPr>
              <a:t>return</a:t>
            </a:r>
            <a:r>
              <a:rPr lang="en" sz="700">
                <a:solidFill>
                  <a:schemeClr val="dk1"/>
                </a:solidFill>
              </a:rPr>
              <a:t> eml_net_predict(&amp;mynet, features, n_features);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………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73A49"/>
              </a:solidFill>
            </a:endParaRPr>
          </a:p>
        </p:txBody>
      </p:sp>
      <p:cxnSp>
        <p:nvCxnSpPr>
          <p:cNvPr id="367" name="Google Shape;367;p37"/>
          <p:cNvCxnSpPr/>
          <p:nvPr/>
        </p:nvCxnSpPr>
        <p:spPr>
          <a:xfrm>
            <a:off x="3940250" y="4119225"/>
            <a:ext cx="540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6011204" y="4792425"/>
            <a:ext cx="272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400"/>
              <a:t>Example of generated code</a:t>
            </a:r>
            <a:endParaRPr sz="1400"/>
          </a:p>
        </p:txBody>
      </p:sp>
      <p:sp>
        <p:nvSpPr>
          <p:cNvPr id="369" name="Google Shape;369;p37"/>
          <p:cNvSpPr txBox="1"/>
          <p:nvPr>
            <p:ph idx="2" type="body"/>
          </p:nvPr>
        </p:nvSpPr>
        <p:spPr>
          <a:xfrm>
            <a:off x="340575" y="3290263"/>
            <a:ext cx="4144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2. Use</a:t>
            </a:r>
            <a:r>
              <a:rPr lang="en"/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emlearn.convert() </a:t>
            </a:r>
            <a:r>
              <a:rPr lang="en"/>
              <a:t>and 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save()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70" name="Google Shape;370;p37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371" name="Google Shape;37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Using the C code</a:t>
            </a:r>
            <a:endParaRPr/>
          </a:p>
        </p:txBody>
      </p:sp>
      <p:sp>
        <p:nvSpPr>
          <p:cNvPr id="378" name="Google Shape;378;p38"/>
          <p:cNvSpPr txBox="1"/>
          <p:nvPr>
            <p:ph idx="2" type="body"/>
          </p:nvPr>
        </p:nvSpPr>
        <p:spPr>
          <a:xfrm>
            <a:off x="340519" y="964931"/>
            <a:ext cx="5924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3.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#include </a:t>
            </a:r>
            <a:r>
              <a:rPr lang="en"/>
              <a:t>and call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predict()</a:t>
            </a:r>
            <a:r>
              <a:rPr lang="en"/>
              <a:t>  </a:t>
            </a: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209900" y="1831851"/>
            <a:ext cx="23964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Include the generated model code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CC5"/>
                </a:solidFill>
              </a:rPr>
              <a:t>#</a:t>
            </a:r>
            <a:r>
              <a:rPr b="1" lang="en" sz="1100">
                <a:solidFill>
                  <a:srgbClr val="D73A49"/>
                </a:solidFill>
              </a:rPr>
              <a:t>include</a:t>
            </a:r>
            <a:r>
              <a:rPr b="1" lang="en" sz="1100">
                <a:solidFill>
                  <a:srgbClr val="005CC5"/>
                </a:solidFill>
              </a:rPr>
              <a:t> </a:t>
            </a:r>
            <a:r>
              <a:rPr b="1" lang="en" sz="1100">
                <a:solidFill>
                  <a:srgbClr val="032F62"/>
                </a:solidFill>
              </a:rPr>
              <a:t>"mynet_model.h"</a:t>
            </a:r>
            <a:endParaRPr b="1"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index for the class we are detecting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MYNET_VOICE 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Buffers for input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N_FEATURES 6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features[N_FEATURES];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DATA_LENGTH 128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int16_t</a:t>
            </a:r>
            <a:r>
              <a:rPr lang="en" sz="1100">
                <a:solidFill>
                  <a:schemeClr val="dk1"/>
                </a:solidFill>
              </a:rPr>
              <a:t> sensor_data[DATA_LENGTH];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2702225" y="1829725"/>
            <a:ext cx="32457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Get data and pre-process it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read_microphone(sensor_data, DATA_LENGTH);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preprocess_data(sensor_data, 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Run the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mynet_predict</a:t>
            </a:r>
            <a:r>
              <a:rPr lang="en" sz="1100">
                <a:solidFill>
                  <a:schemeClr val="dk1"/>
                </a:solidFill>
              </a:rPr>
              <a:t>(features, N_FEATURES);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6A737D"/>
                </a:solidFill>
              </a:rPr>
              <a:t>// Do something with results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if</a:t>
            </a:r>
            <a:r>
              <a:rPr lang="en" sz="1100">
                <a:solidFill>
                  <a:schemeClr val="dk1"/>
                </a:solidFill>
              </a:rPr>
              <a:t> (out == </a:t>
            </a:r>
            <a:r>
              <a:rPr lang="en" sz="1100">
                <a:solidFill>
                  <a:srgbClr val="005CC5"/>
                </a:solidFill>
              </a:rPr>
              <a:t>MYNET_VOICE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"voice detected"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81" name="Google Shape;381;p38"/>
          <p:cNvSpPr txBox="1"/>
          <p:nvPr>
            <p:ph idx="1" type="body"/>
          </p:nvPr>
        </p:nvSpPr>
        <p:spPr>
          <a:xfrm>
            <a:off x="5060825" y="4379456"/>
            <a:ext cx="88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loop</a:t>
            </a:r>
            <a:endParaRPr b="1"/>
          </a:p>
        </p:txBody>
      </p:sp>
      <p:sp>
        <p:nvSpPr>
          <p:cNvPr id="382" name="Google Shape;382;p38"/>
          <p:cNvSpPr txBox="1"/>
          <p:nvPr>
            <p:ph idx="1" type="body"/>
          </p:nvPr>
        </p:nvSpPr>
        <p:spPr>
          <a:xfrm>
            <a:off x="1747707" y="4379456"/>
            <a:ext cx="858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setup</a:t>
            </a:r>
            <a:endParaRPr b="1"/>
          </a:p>
        </p:txBody>
      </p:sp>
      <p:pic>
        <p:nvPicPr>
          <p:cNvPr id="383" name="Google Shape;383;p38"/>
          <p:cNvPicPr preferRelativeResize="0"/>
          <p:nvPr/>
        </p:nvPicPr>
        <p:blipFill rotWithShape="1">
          <a:blip r:embed="rId3">
            <a:alphaModFix/>
          </a:blip>
          <a:srcRect b="23776" l="18340" r="0" t="28278"/>
          <a:stretch/>
        </p:blipFill>
        <p:spPr>
          <a:xfrm>
            <a:off x="6043849" y="2165876"/>
            <a:ext cx="2783873" cy="2179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38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385" name="Google Shape;38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631475" y="1463650"/>
            <a:ext cx="2943300" cy="269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 title="ss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75" y="332850"/>
            <a:ext cx="2394684" cy="3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 title="soundsensing_logo_text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25" y="498350"/>
            <a:ext cx="3547750" cy="4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type="title"/>
          </p:nvPr>
        </p:nvSpPr>
        <p:spPr>
          <a:xfrm>
            <a:off x="265500" y="2187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on Zephyr</a:t>
            </a:r>
            <a:endParaRPr/>
          </a:p>
        </p:txBody>
      </p:sp>
      <p:sp>
        <p:nvSpPr>
          <p:cNvPr id="392" name="Google Shape;392;p39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3" name="Google Shape;393;p39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94" name="Google Shape;3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12" y="1221237"/>
            <a:ext cx="1881882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 title="Colored_Positiv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245" y="1842120"/>
            <a:ext cx="3768199" cy="19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mlearn module for </a:t>
            </a:r>
            <a:r>
              <a:rPr lang="en"/>
              <a:t>Zephyr </a:t>
            </a:r>
            <a:endParaRPr/>
          </a:p>
        </p:txBody>
      </p:sp>
      <p:sp>
        <p:nvSpPr>
          <p:cNvPr id="401" name="Google Shape;401;p40"/>
          <p:cNvSpPr txBox="1"/>
          <p:nvPr>
            <p:ph idx="1" type="body"/>
          </p:nvPr>
        </p:nvSpPr>
        <p:spPr>
          <a:xfrm>
            <a:off x="311700" y="1152475"/>
            <a:ext cx="8520600" cy="3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project to west.yml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Enable in your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in your code</a:t>
            </a:r>
            <a:br>
              <a:rPr lang="en"/>
            </a:br>
            <a:br>
              <a:rPr lang="en"/>
            </a:br>
            <a:r>
              <a:rPr lang="en"/>
              <a:t>#include &lt;eml_net.h&gt;</a:t>
            </a:r>
            <a:endParaRPr/>
          </a:p>
        </p:txBody>
      </p:sp>
      <p:pic>
        <p:nvPicPr>
          <p:cNvPr id="402" name="Google Shape;4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 txBox="1"/>
          <p:nvPr>
            <p:ph idx="1" type="body"/>
          </p:nvPr>
        </p:nvSpPr>
        <p:spPr>
          <a:xfrm>
            <a:off x="4624875" y="1726225"/>
            <a:ext cx="41151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class support</a:t>
            </a:r>
            <a:br>
              <a:rPr lang="en"/>
            </a:br>
            <a:r>
              <a:rPr lang="en"/>
              <a:t>since February 2024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https://emlearn.readthedocs.io</a:t>
            </a:r>
            <a:br>
              <a:rPr b="1" lang="en" u="sng">
                <a:solidFill>
                  <a:schemeClr val="hlink"/>
                </a:solidFill>
                <a:hlinkClick r:id="rId5"/>
              </a:rPr>
            </a:br>
            <a:r>
              <a:rPr b="1" lang="en" u="sng">
                <a:solidFill>
                  <a:schemeClr val="hlink"/>
                </a:solidFill>
                <a:hlinkClick r:id="rId6"/>
              </a:rPr>
              <a:t>/en/latest/</a:t>
            </a:r>
            <a:br>
              <a:rPr b="1" lang="en" u="sng">
                <a:solidFill>
                  <a:schemeClr val="hlink"/>
                </a:solidFill>
                <a:hlinkClick r:id="rId7"/>
              </a:rPr>
            </a:br>
            <a:r>
              <a:rPr b="1" lang="en" u="sng">
                <a:solidFill>
                  <a:schemeClr val="hlink"/>
                </a:solidFill>
                <a:hlinkClick r:id="rId8"/>
              </a:rPr>
              <a:t>getting_started_zephyr.html</a:t>
            </a:r>
            <a:r>
              <a:rPr b="1" lang="en"/>
              <a:t> </a:t>
            </a:r>
            <a:endParaRPr b="1"/>
          </a:p>
        </p:txBody>
      </p:sp>
      <p:pic>
        <p:nvPicPr>
          <p:cNvPr id="404" name="Google Shape;404;p40" title="emlearn-zephyr-gettingstarted.png"/>
          <p:cNvPicPr preferRelativeResize="0"/>
          <p:nvPr/>
        </p:nvPicPr>
        <p:blipFill rotWithShape="1">
          <a:blip r:embed="rId9">
            <a:alphaModFix/>
          </a:blip>
          <a:srcRect b="0" l="3880" r="19125" t="90637"/>
          <a:stretch/>
        </p:blipFill>
        <p:spPr>
          <a:xfrm>
            <a:off x="853523" y="2654300"/>
            <a:ext cx="3365550" cy="3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 title="emlearn-zephyr-gettingstarted.png"/>
          <p:cNvPicPr preferRelativeResize="0"/>
          <p:nvPr/>
        </p:nvPicPr>
        <p:blipFill rotWithShape="1">
          <a:blip r:embed="rId9">
            <a:alphaModFix/>
          </a:blip>
          <a:srcRect b="74726" l="3880" r="19125" t="5497"/>
          <a:stretch/>
        </p:blipFill>
        <p:spPr>
          <a:xfrm>
            <a:off x="827773" y="1530825"/>
            <a:ext cx="3365550" cy="74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Zephyr sensor data APIs</a:t>
            </a:r>
            <a:endParaRPr/>
          </a:p>
        </p:txBody>
      </p:sp>
      <p:sp>
        <p:nvSpPr>
          <p:cNvPr id="411" name="Google Shape;411;p41"/>
          <p:cNvSpPr txBox="1"/>
          <p:nvPr>
            <p:ph idx="1" type="body"/>
          </p:nvPr>
        </p:nvSpPr>
        <p:spPr>
          <a:xfrm>
            <a:off x="311700" y="1152475"/>
            <a:ext cx="71955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Unified hardware API across all platforms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Large amount of drivers included out-of-the-box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2" name="Google Shape;4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3" name="Google Shape;413;p41"/>
          <p:cNvGraphicFramePr/>
          <p:nvPr/>
        </p:nvGraphicFramePr>
        <p:xfrm>
          <a:off x="390000" y="23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2432200"/>
                <a:gridCol w="2915450"/>
                <a:gridCol w="2673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IMU</a:t>
                      </a:r>
                      <a:br>
                        <a:rPr lang="en" sz="1800">
                          <a:solidFill>
                            <a:schemeClr val="dk2"/>
                          </a:solidFill>
                        </a:rPr>
                      </a:br>
                      <a:r>
                        <a:rPr lang="en" sz="1800">
                          <a:solidFill>
                            <a:schemeClr val="dk2"/>
                          </a:solidFill>
                        </a:rPr>
                        <a:t>(accelerometer/gyro)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Sensors API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https://docs.zephyrproject.org/latest/hardware/peripherals/sensor/index.html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Audio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Digital mic (DMIC)</a:t>
                      </a:r>
                      <a:br>
                        <a:rPr lang="en" sz="1800">
                          <a:solidFill>
                            <a:schemeClr val="dk2"/>
                          </a:solidFill>
                        </a:rPr>
                      </a:br>
                      <a:r>
                        <a:rPr lang="en" sz="1800">
                          <a:solidFill>
                            <a:schemeClr val="dk2"/>
                          </a:solidFill>
                        </a:rPr>
                        <a:t>Digital Audio Interface (DAI)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https://docs.zephyrproject.org/latest/hardware/peripherals/audio/dmic.html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Images (camera)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Video API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6"/>
                        </a:rPr>
                        <a:t>https://docs.zephyrproject.org/latest/hardware/peripherals/video.html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on </a:t>
            </a:r>
            <a:r>
              <a:rPr lang="en"/>
              <a:t>streams</a:t>
            </a:r>
            <a:r>
              <a:rPr lang="en"/>
              <a:t>: Continuous classification</a:t>
            </a:r>
            <a:endParaRPr/>
          </a:p>
        </p:txBody>
      </p:sp>
      <p:sp>
        <p:nvSpPr>
          <p:cNvPr id="419" name="Google Shape;419;p42"/>
          <p:cNvSpPr txBox="1"/>
          <p:nvPr>
            <p:ph idx="1" type="body"/>
          </p:nvPr>
        </p:nvSpPr>
        <p:spPr>
          <a:xfrm>
            <a:off x="4867400" y="1292575"/>
            <a:ext cx="3773400" cy="15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sensor data stream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is sliced into overlapping windows.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Each window processed independently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420" name="Google Shape;420;p42"/>
          <p:cNvPicPr preferRelativeResize="0"/>
          <p:nvPr/>
        </p:nvPicPr>
        <p:blipFill rotWithShape="1">
          <a:blip r:embed="rId3">
            <a:alphaModFix/>
          </a:blip>
          <a:srcRect b="0" l="2175" r="7547" t="8767"/>
          <a:stretch/>
        </p:blipFill>
        <p:spPr>
          <a:xfrm>
            <a:off x="311700" y="1152475"/>
            <a:ext cx="4260300" cy="29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2"/>
          <p:cNvSpPr/>
          <p:nvPr/>
        </p:nvSpPr>
        <p:spPr>
          <a:xfrm>
            <a:off x="1651025" y="3279666"/>
            <a:ext cx="19785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sensor data</a:t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5284863" y="3287838"/>
            <a:ext cx="10176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7903425" y="3296358"/>
            <a:ext cx="8190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>
            <a:off x="3898150" y="3051130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</a:t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6509854" y="3071006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426" name="Google Shape;426;p42"/>
          <p:cNvCxnSpPr/>
          <p:nvPr/>
        </p:nvCxnSpPr>
        <p:spPr>
          <a:xfrm>
            <a:off x="3348750" y="372907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42"/>
          <p:cNvCxnSpPr/>
          <p:nvPr/>
        </p:nvCxnSpPr>
        <p:spPr>
          <a:xfrm>
            <a:off x="4758900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42"/>
          <p:cNvCxnSpPr/>
          <p:nvPr/>
        </p:nvCxnSpPr>
        <p:spPr>
          <a:xfrm>
            <a:off x="59971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2"/>
          <p:cNvCxnSpPr/>
          <p:nvPr/>
        </p:nvCxnSpPr>
        <p:spPr>
          <a:xfrm>
            <a:off x="74175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2"/>
          <p:cNvSpPr txBox="1"/>
          <p:nvPr/>
        </p:nvSpPr>
        <p:spPr>
          <a:xfrm>
            <a:off x="4462875" y="4043863"/>
            <a:ext cx="2375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[ 42, 4002, … , 329 ]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6977700" y="4012700"/>
            <a:ext cx="2090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“Jumping Jacks”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1828700" y="4043875"/>
            <a:ext cx="180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x1 y1 z1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x2 y2 z2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…. ]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Chunked sensor reader for Zephyr</a:t>
            </a:r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 title="emlearn-zephyr-read.png"/>
          <p:cNvPicPr preferRelativeResize="0"/>
          <p:nvPr/>
        </p:nvPicPr>
        <p:blipFill rotWithShape="1">
          <a:blip r:embed="rId4">
            <a:alphaModFix/>
          </a:blip>
          <a:srcRect b="8872" l="0" r="1748" t="5400"/>
          <a:stretch/>
        </p:blipFill>
        <p:spPr>
          <a:xfrm>
            <a:off x="24550" y="931875"/>
            <a:ext cx="5516441" cy="404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3"/>
          <p:cNvSpPr txBox="1"/>
          <p:nvPr/>
        </p:nvSpPr>
        <p:spPr>
          <a:xfrm>
            <a:off x="5093125" y="1540188"/>
            <a:ext cx="407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Work-in-progress</a:t>
            </a:r>
            <a:br>
              <a:rPr lang="en"/>
            </a:br>
            <a:r>
              <a:rPr lang="en"/>
              <a:t>Practical examples using sensor data for Zephyr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https://github.com/emlearn/emlearn/issues/108</a:t>
            </a:r>
            <a:r>
              <a:rPr lang="en"/>
              <a:t> </a:t>
            </a:r>
            <a:endParaRPr/>
          </a:p>
        </p:txBody>
      </p:sp>
      <p:sp>
        <p:nvSpPr>
          <p:cNvPr id="442" name="Google Shape;442;p43"/>
          <p:cNvSpPr txBox="1"/>
          <p:nvPr/>
        </p:nvSpPr>
        <p:spPr>
          <a:xfrm>
            <a:off x="4251725" y="2724150"/>
            <a:ext cx="40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Dedicated thread handling time-sensitive fetching</a:t>
            </a:r>
            <a:endParaRPr/>
          </a:p>
        </p:txBody>
      </p:sp>
      <p:sp>
        <p:nvSpPr>
          <p:cNvPr id="443" name="Google Shape;443;p43"/>
          <p:cNvSpPr txBox="1"/>
          <p:nvPr/>
        </p:nvSpPr>
        <p:spPr>
          <a:xfrm>
            <a:off x="4304925" y="3736750"/>
            <a:ext cx="40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Queue with complete chunks of data</a:t>
            </a:r>
            <a:br>
              <a:rPr lang="en"/>
            </a:br>
            <a:r>
              <a:rPr lang="en"/>
              <a:t>Allows application to process at convenient time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type="title"/>
          </p:nvPr>
        </p:nvSpPr>
        <p:spPr>
          <a:xfrm>
            <a:off x="265500" y="2120825"/>
            <a:ext cx="4045200" cy="20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Bridging the TinyML</a:t>
            </a:r>
            <a:br>
              <a:rPr lang="en"/>
            </a:br>
            <a:r>
              <a:rPr lang="en"/>
              <a:t>language gap</a:t>
            </a:r>
            <a:endParaRPr/>
          </a:p>
        </p:txBody>
      </p:sp>
      <p:sp>
        <p:nvSpPr>
          <p:cNvPr id="449" name="Google Shape;449;p44"/>
          <p:cNvSpPr txBox="1"/>
          <p:nvPr>
            <p:ph idx="1" type="subTitle"/>
          </p:nvPr>
        </p:nvSpPr>
        <p:spPr>
          <a:xfrm>
            <a:off x="265500" y="4126625"/>
            <a:ext cx="40452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0" name="Google Shape;450;p44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850" y="1121550"/>
            <a:ext cx="1840124" cy="9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5"/>
          <p:cNvGrpSpPr/>
          <p:nvPr/>
        </p:nvGrpSpPr>
        <p:grpSpPr>
          <a:xfrm>
            <a:off x="1312175" y="1993975"/>
            <a:ext cx="1484100" cy="1639800"/>
            <a:chOff x="2005525" y="789950"/>
            <a:chExt cx="1484100" cy="1639800"/>
          </a:xfrm>
        </p:grpSpPr>
        <p:sp>
          <p:nvSpPr>
            <p:cNvPr id="457" name="Google Shape;457;p45"/>
            <p:cNvSpPr/>
            <p:nvPr/>
          </p:nvSpPr>
          <p:spPr>
            <a:xfrm>
              <a:off x="2005525" y="789950"/>
              <a:ext cx="1484100" cy="1639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2103350" y="89350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2103350" y="139991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2103350" y="190632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461" name="Google Shape;461;p45"/>
          <p:cNvSpPr txBox="1"/>
          <p:nvPr/>
        </p:nvSpPr>
        <p:spPr>
          <a:xfrm>
            <a:off x="1185150" y="821875"/>
            <a:ext cx="216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1) Train model</a:t>
            </a:r>
            <a:br>
              <a:rPr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on PC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62" name="Google Shape;462;p45"/>
          <p:cNvSpPr/>
          <p:nvPr/>
        </p:nvSpPr>
        <p:spPr>
          <a:xfrm>
            <a:off x="6071950" y="1535550"/>
            <a:ext cx="1288800" cy="400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463" name="Google Shape;463;p45"/>
          <p:cNvSpPr txBox="1"/>
          <p:nvPr/>
        </p:nvSpPr>
        <p:spPr>
          <a:xfrm>
            <a:off x="5768600" y="821875"/>
            <a:ext cx="194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2) Run</a:t>
            </a:r>
            <a:br>
              <a:rPr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on Device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464" name="Google Shape;464;p45"/>
          <p:cNvGrpSpPr/>
          <p:nvPr/>
        </p:nvGrpSpPr>
        <p:grpSpPr>
          <a:xfrm>
            <a:off x="5974300" y="2038550"/>
            <a:ext cx="1484100" cy="1639800"/>
            <a:chOff x="7465550" y="1878500"/>
            <a:chExt cx="1484100" cy="1639800"/>
          </a:xfrm>
        </p:grpSpPr>
        <p:sp>
          <p:nvSpPr>
            <p:cNvPr id="465" name="Google Shape;465;p45"/>
            <p:cNvSpPr/>
            <p:nvPr/>
          </p:nvSpPr>
          <p:spPr>
            <a:xfrm>
              <a:off x="7465550" y="1878500"/>
              <a:ext cx="1484100" cy="1639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7563375" y="198205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7563375" y="248846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7563375" y="299487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469" name="Google Shape;469;p45"/>
          <p:cNvSpPr/>
          <p:nvPr/>
        </p:nvSpPr>
        <p:spPr>
          <a:xfrm>
            <a:off x="1655550" y="1463062"/>
            <a:ext cx="797350" cy="456014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</a:t>
            </a:r>
            <a:endParaRPr b="1" sz="1100"/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" y="877400"/>
            <a:ext cx="1033200" cy="10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026" y="983876"/>
            <a:ext cx="972678" cy="9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5"/>
          <p:cNvSpPr txBox="1"/>
          <p:nvPr/>
        </p:nvSpPr>
        <p:spPr>
          <a:xfrm>
            <a:off x="275300" y="162000"/>
            <a:ext cx="86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93175" y="3140300"/>
            <a:ext cx="1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Deep-learning 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474" name="Google Shape;474;p45"/>
          <p:cNvSpPr txBox="1"/>
          <p:nvPr/>
        </p:nvSpPr>
        <p:spPr>
          <a:xfrm>
            <a:off x="7458388" y="2955500"/>
            <a:ext cx="103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Embedded optimized</a:t>
            </a:r>
            <a:br>
              <a:rPr b="1" lang="en" sz="1200">
                <a:solidFill>
                  <a:schemeClr val="dk2"/>
                </a:solidFill>
              </a:rPr>
            </a:br>
            <a:r>
              <a:rPr b="1" lang="en" sz="1200">
                <a:solidFill>
                  <a:schemeClr val="dk2"/>
                </a:solidFill>
              </a:rPr>
              <a:t>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475" name="Google Shape;475;p45"/>
          <p:cNvSpPr/>
          <p:nvPr/>
        </p:nvSpPr>
        <p:spPr>
          <a:xfrm>
            <a:off x="3154936" y="249647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conversion tools</a:t>
            </a:r>
            <a:endParaRPr/>
          </a:p>
        </p:txBody>
      </p:sp>
      <p:sp>
        <p:nvSpPr>
          <p:cNvPr id="476" name="Google Shape;476;p45"/>
          <p:cNvSpPr txBox="1"/>
          <p:nvPr/>
        </p:nvSpPr>
        <p:spPr>
          <a:xfrm>
            <a:off x="275300" y="162000"/>
            <a:ext cx="86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TinyML challenge: </a:t>
            </a:r>
            <a:r>
              <a:rPr b="1" lang="en" sz="2400">
                <a:solidFill>
                  <a:schemeClr val="dk2"/>
                </a:solidFill>
              </a:rPr>
              <a:t>PC/host</a:t>
            </a:r>
            <a:r>
              <a:rPr lang="en" sz="2400">
                <a:solidFill>
                  <a:schemeClr val="dk2"/>
                </a:solidFill>
              </a:rPr>
              <a:t> vs </a:t>
            </a:r>
            <a:r>
              <a:rPr b="1" lang="en" sz="2400">
                <a:solidFill>
                  <a:schemeClr val="dk2"/>
                </a:solidFill>
              </a:rPr>
              <a:t>embedded/device</a:t>
            </a:r>
            <a:r>
              <a:rPr lang="en" sz="2400">
                <a:solidFill>
                  <a:schemeClr val="dk2"/>
                </a:solidFill>
              </a:rPr>
              <a:t> pipeline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477" name="Google Shape;4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626" y="3796567"/>
            <a:ext cx="521111" cy="5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5"/>
          <p:cNvPicPr preferRelativeResize="0"/>
          <p:nvPr/>
        </p:nvPicPr>
        <p:blipFill rotWithShape="1">
          <a:blip r:embed="rId6">
            <a:alphaModFix/>
          </a:blip>
          <a:srcRect b="20922" l="17785" r="18074" t="17900"/>
          <a:stretch/>
        </p:blipFill>
        <p:spPr>
          <a:xfrm>
            <a:off x="1283975" y="3708676"/>
            <a:ext cx="1131024" cy="60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50" y="3741025"/>
            <a:ext cx="556026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2275" y="3829162"/>
            <a:ext cx="521100" cy="5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5"/>
          <p:cNvSpPr txBox="1"/>
          <p:nvPr/>
        </p:nvSpPr>
        <p:spPr>
          <a:xfrm>
            <a:off x="93175" y="2053475"/>
            <a:ext cx="12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RAM (min)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10 GB+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7664150" y="2053475"/>
            <a:ext cx="115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RAM (max):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1 MB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3127550" y="196422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162051" y="305107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485" name="Google Shape;485;p45"/>
          <p:cNvSpPr txBox="1"/>
          <p:nvPr/>
        </p:nvSpPr>
        <p:spPr>
          <a:xfrm>
            <a:off x="2468850" y="3709975"/>
            <a:ext cx="434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Challenges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Very different constraints in the two environments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The two pipelines must be 100% compatible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Pre- and post-processing often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application-specific, Turing complete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Different languages, tools, libraries, cultures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6" name="Google Shape;486;p45"/>
          <p:cNvSpPr txBox="1"/>
          <p:nvPr/>
        </p:nvSpPr>
        <p:spPr>
          <a:xfrm>
            <a:off x="2913250" y="1535550"/>
            <a:ext cx="30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7" name="Google Shape;487;p45"/>
          <p:cNvSpPr txBox="1"/>
          <p:nvPr/>
        </p:nvSpPr>
        <p:spPr>
          <a:xfrm>
            <a:off x="215075" y="4570475"/>
            <a:ext cx="25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“Data Scientist land”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488" name="Google Shape;488;p45"/>
          <p:cNvSpPr txBox="1"/>
          <p:nvPr/>
        </p:nvSpPr>
        <p:spPr>
          <a:xfrm>
            <a:off x="6001100" y="4541725"/>
            <a:ext cx="30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“Firmware Engineer land”</a:t>
            </a:r>
            <a:endParaRPr b="1" i="1" sz="1800">
              <a:solidFill>
                <a:schemeClr val="dk2"/>
              </a:solidFill>
            </a:endParaRPr>
          </a:p>
        </p:txBody>
      </p:sp>
      <p:pic>
        <p:nvPicPr>
          <p:cNvPr id="489" name="Google Shape;489;p45" title="Colored_Positive.png"/>
          <p:cNvPicPr preferRelativeResize="0"/>
          <p:nvPr/>
        </p:nvPicPr>
        <p:blipFill rotWithShape="1">
          <a:blip r:embed="rId9">
            <a:alphaModFix/>
          </a:blip>
          <a:srcRect b="32327" l="0" r="38796" t="0"/>
          <a:stretch/>
        </p:blipFill>
        <p:spPr>
          <a:xfrm>
            <a:off x="7887725" y="3829150"/>
            <a:ext cx="972675" cy="543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Introduction</a:t>
            </a:r>
            <a:endParaRPr/>
          </a:p>
        </p:txBody>
      </p:sp>
      <p:sp>
        <p:nvSpPr>
          <p:cNvPr id="495" name="Google Shape;495;p46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Implements a subset of Python 3.x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devices with 16 kB+ RAM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8+ microcontroller families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compatible with CPython as possible, within constraints.</a:t>
            </a:r>
            <a:br>
              <a:rPr lang="en"/>
            </a:br>
            <a:r>
              <a:rPr b="1" lang="en"/>
              <a:t>No CFFI or C module compatibility!</a:t>
            </a:r>
            <a:br>
              <a:rPr lang="en"/>
            </a:br>
            <a:r>
              <a:rPr lang="en"/>
              <a:t>TLDR: Small .py scripts will mostly work with minor mods</a:t>
            </a:r>
            <a:br>
              <a:rPr lang="en"/>
            </a:br>
            <a:r>
              <a:rPr lang="en"/>
              <a:t>But not standard PyData stack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“mip” package manager</a:t>
            </a:r>
            <a:br>
              <a:rPr lang="en"/>
            </a:br>
            <a:r>
              <a:rPr b="1" lang="en"/>
              <a:t>Can load C modules at runtime!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info:</a:t>
            </a:r>
            <a:r>
              <a:rPr b="1" lang="en"/>
              <a:t>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https://micropython.org</a:t>
            </a:r>
            <a:r>
              <a:rPr b="1" lang="en"/>
              <a:t> </a:t>
            </a:r>
            <a:endParaRPr b="1"/>
          </a:p>
        </p:txBody>
      </p:sp>
      <p:pic>
        <p:nvPicPr>
          <p:cNvPr id="496" name="Google Shape;4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650" y="393950"/>
            <a:ext cx="2678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6"/>
          <p:cNvPicPr preferRelativeResize="0"/>
          <p:nvPr/>
        </p:nvPicPr>
        <p:blipFill rotWithShape="1">
          <a:blip r:embed="rId6">
            <a:alphaModFix/>
          </a:blip>
          <a:srcRect b="8651" l="1953" r="60186" t="6696"/>
          <a:stretch/>
        </p:blipFill>
        <p:spPr>
          <a:xfrm>
            <a:off x="4737500" y="3988225"/>
            <a:ext cx="615299" cy="8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6825" y="4008150"/>
            <a:ext cx="788225" cy="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6900" y="4008162"/>
            <a:ext cx="788225" cy="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6" title="Colored_Positiv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0284" y="4008150"/>
            <a:ext cx="1560266" cy="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 modules *</a:t>
            </a:r>
            <a:endParaRPr/>
          </a:p>
        </p:txBody>
      </p:sp>
      <p:sp>
        <p:nvSpPr>
          <p:cNvPr id="507" name="Google Shape;507;p47"/>
          <p:cNvSpPr txBox="1"/>
          <p:nvPr/>
        </p:nvSpPr>
        <p:spPr>
          <a:xfrm>
            <a:off x="387900" y="4507800"/>
            <a:ext cx="83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850" y="53675"/>
            <a:ext cx="5672123" cy="508927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7"/>
          <p:cNvSpPr txBox="1"/>
          <p:nvPr/>
        </p:nvSpPr>
        <p:spPr>
          <a:xfrm>
            <a:off x="311700" y="1154525"/>
            <a:ext cx="29832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Defines a Python module with API. functions/classes et.c.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Implemented by users</a:t>
            </a:r>
            <a:r>
              <a:rPr lang="en"/>
              <a:t>,</a:t>
            </a:r>
            <a:br>
              <a:rPr lang="en"/>
            </a:br>
            <a:r>
              <a:rPr b="1" lang="en"/>
              <a:t>libraries,</a:t>
            </a:r>
            <a:r>
              <a:rPr lang="en"/>
              <a:t> or be </a:t>
            </a:r>
            <a:r>
              <a:rPr b="1" lang="en"/>
              <a:t>part of MicroPython core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 be </a:t>
            </a:r>
            <a:r>
              <a:rPr b="1" lang="en"/>
              <a:t>portable</a:t>
            </a:r>
            <a:r>
              <a:rPr lang="en"/>
              <a:t> or </a:t>
            </a:r>
            <a:r>
              <a:rPr b="1" lang="en"/>
              <a:t>hardware/platform specific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 Or </a:t>
            </a:r>
            <a:r>
              <a:rPr b="1" lang="en"/>
              <a:t>other language</a:t>
            </a:r>
            <a:r>
              <a:rPr lang="en"/>
              <a:t> which </a:t>
            </a:r>
            <a:r>
              <a:rPr b="1" lang="en"/>
              <a:t>compiles to C</a:t>
            </a:r>
            <a:r>
              <a:rPr lang="en"/>
              <a:t>, or </a:t>
            </a:r>
            <a:r>
              <a:rPr b="1" lang="en"/>
              <a:t>exposes C API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https://github.com/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vshymanskyy/wasm2mpy</a:t>
            </a:r>
            <a:r>
              <a:rPr lang="en"/>
              <a:t> </a:t>
            </a:r>
            <a:br>
              <a:rPr lang="en"/>
            </a:br>
            <a:r>
              <a:rPr lang="en"/>
              <a:t>C++, Rust, Zig, TinyGo, TypeScript</a:t>
            </a:r>
            <a:endParaRPr/>
          </a:p>
        </p:txBody>
      </p:sp>
      <p:pic>
        <p:nvPicPr>
          <p:cNvPr id="510" name="Google Shape;51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Native module (.mpy)   VS   External C module</a:t>
            </a:r>
            <a:endParaRPr/>
          </a:p>
        </p:txBody>
      </p:sp>
      <p:graphicFrame>
        <p:nvGraphicFramePr>
          <p:cNvPr id="516" name="Google Shape;516;p48"/>
          <p:cNvGraphicFramePr/>
          <p:nvPr/>
        </p:nvGraphicFramePr>
        <p:xfrm>
          <a:off x="387900" y="11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Native module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External C module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Installable at runtime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Yes, as .mpy file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Must be included in firmware image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SDK/toolchain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(only to build)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 executes from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Limitations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libc / libm linked </a:t>
                      </a:r>
                      <a:r>
                        <a:rPr b="1" lang="en" sz="1200"/>
                        <a:t>*</a:t>
                      </a:r>
                      <a:br>
                        <a:rPr lang="en" sz="1200"/>
                      </a:br>
                      <a:r>
                        <a:rPr lang="en" sz="1200"/>
                        <a:t>No static BSS </a:t>
                      </a:r>
                      <a:r>
                        <a:rPr b="1" lang="en" sz="1200"/>
                        <a:t>*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None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Maturity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r>
                        <a:rPr b="1" lang="en" sz="1200"/>
                        <a:t>*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Excellent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Documentation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3"/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hlink"/>
                          </a:solidFill>
                          <a:hlinkClick r:id="rId4"/>
                        </a:rPr>
                      </a:br>
                      <a:r>
                        <a:rPr lang="en" sz="1200" u="sng">
                          <a:solidFill>
                            <a:schemeClr val="hlink"/>
                          </a:solidFill>
                          <a:hlinkClick r:id="rId5"/>
                        </a:rPr>
                        <a:t>en/latest/develop/natmod.html</a:t>
                      </a: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5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accent5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</a:br>
                      <a:r>
                        <a:rPr lang="en" sz="1200" u="sng">
                          <a:solidFill>
                            <a:schemeClr val="accent5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en/latest/develop/cmodules.html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7" name="Google Shape;517;p48"/>
          <p:cNvSpPr txBox="1"/>
          <p:nvPr/>
        </p:nvSpPr>
        <p:spPr>
          <a:xfrm>
            <a:off x="387900" y="4507800"/>
            <a:ext cx="836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</a:t>
            </a:r>
            <a:r>
              <a:rPr lang="en"/>
              <a:t> Improved greatly in upcoming MicroPython (1.25+).</a:t>
            </a:r>
            <a:br>
              <a:rPr lang="en"/>
            </a:br>
            <a:r>
              <a:rPr lang="en"/>
              <a:t>Contributions by Volodymyr Shymanskyy, Alessandro Gatti, Damien George, and others</a:t>
            </a:r>
            <a:endParaRPr/>
          </a:p>
        </p:txBody>
      </p:sp>
      <p:pic>
        <p:nvPicPr>
          <p:cNvPr id="518" name="Google Shape;51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555600"/>
            <a:ext cx="2808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Outline / agenda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389600"/>
            <a:ext cx="78375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Brief introduction to </a:t>
            </a:r>
            <a:r>
              <a:rPr b="1" lang="en" sz="2400"/>
              <a:t>TinyML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TinyML with emlearn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emlearn</a:t>
            </a:r>
            <a:r>
              <a:rPr lang="en" sz="2400"/>
              <a:t> - overview, C library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emlearn + </a:t>
            </a:r>
            <a:r>
              <a:rPr b="1" lang="en" sz="2400"/>
              <a:t>Zephyr RTOS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2. Bridging the TinyML language gap</a:t>
            </a:r>
            <a:endParaRPr sz="2400"/>
          </a:p>
          <a:p>
            <a:pPr indent="-381000" lvl="0" marL="9144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MicroPython</a:t>
            </a:r>
            <a:endParaRPr b="1"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emlearn-micropython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Data Science ecosystem</a:t>
            </a:r>
            <a:endParaRPr/>
          </a:p>
        </p:txBody>
      </p:sp>
      <p:sp>
        <p:nvSpPr>
          <p:cNvPr id="524" name="Google Shape;524;p49"/>
          <p:cNvSpPr txBox="1"/>
          <p:nvPr>
            <p:ph idx="1" type="body"/>
          </p:nvPr>
        </p:nvSpPr>
        <p:spPr>
          <a:xfrm>
            <a:off x="311700" y="4539475"/>
            <a:ext cx="852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Libraries existing that implement a lot of embedded-relevant functionality from PyData stack.</a:t>
            </a:r>
            <a:endParaRPr b="1" sz="1400"/>
          </a:p>
        </p:txBody>
      </p:sp>
      <p:pic>
        <p:nvPicPr>
          <p:cNvPr id="525" name="Google Shape;5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9"/>
          <p:cNvSpPr/>
          <p:nvPr/>
        </p:nvSpPr>
        <p:spPr>
          <a:xfrm>
            <a:off x="1759650" y="2661850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</a:t>
            </a:r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1759650" y="3815325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528" name="Google Shape;528;p49"/>
          <p:cNvSpPr/>
          <p:nvPr/>
        </p:nvSpPr>
        <p:spPr>
          <a:xfrm>
            <a:off x="1759650" y="1508375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529" name="Google Shape;529;p49"/>
          <p:cNvSpPr/>
          <p:nvPr/>
        </p:nvSpPr>
        <p:spPr>
          <a:xfrm>
            <a:off x="1759650" y="2085113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scikit-learn</a:t>
            </a:r>
            <a:endParaRPr/>
          </a:p>
        </p:txBody>
      </p:sp>
      <p:sp>
        <p:nvSpPr>
          <p:cNvPr id="530" name="Google Shape;530;p49"/>
          <p:cNvSpPr/>
          <p:nvPr/>
        </p:nvSpPr>
        <p:spPr>
          <a:xfrm>
            <a:off x="4535700" y="2661850"/>
            <a:ext cx="20397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OpenMV</a:t>
            </a:r>
            <a:endParaRPr/>
          </a:p>
        </p:txBody>
      </p:sp>
      <p:sp>
        <p:nvSpPr>
          <p:cNvPr id="531" name="Google Shape;531;p49"/>
          <p:cNvSpPr/>
          <p:nvPr/>
        </p:nvSpPr>
        <p:spPr>
          <a:xfrm>
            <a:off x="4535700" y="3262300"/>
            <a:ext cx="20397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ulab</a:t>
            </a:r>
            <a:endParaRPr/>
          </a:p>
        </p:txBody>
      </p:sp>
      <p:sp>
        <p:nvSpPr>
          <p:cNvPr id="532" name="Google Shape;532;p49"/>
          <p:cNvSpPr/>
          <p:nvPr/>
        </p:nvSpPr>
        <p:spPr>
          <a:xfrm>
            <a:off x="4535700" y="2061388"/>
            <a:ext cx="20397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emlearn-micropython</a:t>
            </a:r>
            <a:endParaRPr/>
          </a:p>
        </p:txBody>
      </p:sp>
      <p:sp>
        <p:nvSpPr>
          <p:cNvPr id="533" name="Google Shape;533;p49"/>
          <p:cNvSpPr/>
          <p:nvPr/>
        </p:nvSpPr>
        <p:spPr>
          <a:xfrm>
            <a:off x="1759650" y="3238588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scipy</a:t>
            </a:r>
            <a:endParaRPr/>
          </a:p>
        </p:txBody>
      </p:sp>
      <p:cxnSp>
        <p:nvCxnSpPr>
          <p:cNvPr id="534" name="Google Shape;534;p49"/>
          <p:cNvCxnSpPr/>
          <p:nvPr/>
        </p:nvCxnSpPr>
        <p:spPr>
          <a:xfrm>
            <a:off x="4158825" y="1337075"/>
            <a:ext cx="0" cy="31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424900" y="1322525"/>
            <a:ext cx="32454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CPython</a:t>
            </a:r>
            <a:endParaRPr b="1"/>
          </a:p>
        </p:txBody>
      </p:sp>
      <p:sp>
        <p:nvSpPr>
          <p:cNvPr id="536" name="Google Shape;536;p49"/>
          <p:cNvSpPr txBox="1"/>
          <p:nvPr>
            <p:ph idx="1" type="body"/>
          </p:nvPr>
        </p:nvSpPr>
        <p:spPr>
          <a:xfrm>
            <a:off x="4449325" y="1236275"/>
            <a:ext cx="32454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MicroPython</a:t>
            </a:r>
            <a:endParaRPr b="1"/>
          </a:p>
        </p:txBody>
      </p:sp>
      <p:sp>
        <p:nvSpPr>
          <p:cNvPr id="537" name="Google Shape;537;p49"/>
          <p:cNvSpPr txBox="1"/>
          <p:nvPr/>
        </p:nvSpPr>
        <p:spPr>
          <a:xfrm>
            <a:off x="6811975" y="2708100"/>
            <a:ext cx="18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https://openmv.io/</a:t>
            </a:r>
            <a:r>
              <a:rPr lang="en"/>
              <a:t> </a:t>
            </a:r>
            <a:endParaRPr/>
          </a:p>
        </p:txBody>
      </p:sp>
      <p:sp>
        <p:nvSpPr>
          <p:cNvPr id="538" name="Google Shape;538;p49"/>
          <p:cNvSpPr txBox="1"/>
          <p:nvPr/>
        </p:nvSpPr>
        <p:spPr>
          <a:xfrm>
            <a:off x="5252825" y="3862738"/>
            <a:ext cx="37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https://github.com/v923z/micropython-ulab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0"/>
          <p:cNvSpPr txBox="1"/>
          <p:nvPr>
            <p:ph type="title"/>
          </p:nvPr>
        </p:nvSpPr>
        <p:spPr>
          <a:xfrm>
            <a:off x="265500" y="2263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for</a:t>
            </a:r>
            <a:br>
              <a:rPr lang="en"/>
            </a:br>
            <a:r>
              <a:rPr lang="en"/>
              <a:t>MicroPython</a:t>
            </a:r>
            <a:endParaRPr/>
          </a:p>
        </p:txBody>
      </p:sp>
      <p:sp>
        <p:nvSpPr>
          <p:cNvPr id="544" name="Google Shape;544;p50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5" name="Google Shape;545;p50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is the lingua franca</a:t>
            </a:r>
            <a:br>
              <a:rPr lang="en"/>
            </a:br>
            <a:r>
              <a:rPr lang="en"/>
              <a:t>for Machine Learning </a:t>
            </a:r>
            <a:br>
              <a:rPr lang="en"/>
            </a:br>
            <a:br>
              <a:rPr lang="en"/>
            </a:br>
            <a:r>
              <a:rPr lang="en"/>
              <a:t>How can we enable people to build TinyML solution also using Python?</a:t>
            </a:r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525" y="794913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library for emlearn</a:t>
            </a:r>
            <a:endParaRPr/>
          </a:p>
        </p:txBody>
      </p:sp>
      <p:sp>
        <p:nvSpPr>
          <p:cNvPr id="552" name="Google Shape;552;p51"/>
          <p:cNvSpPr txBox="1"/>
          <p:nvPr>
            <p:ph idx="1" type="body"/>
          </p:nvPr>
        </p:nvSpPr>
        <p:spPr>
          <a:xfrm>
            <a:off x="311700" y="1235625"/>
            <a:ext cx="6494700" cy="32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Combine the </a:t>
            </a:r>
            <a:r>
              <a:rPr b="1" lang="en"/>
              <a:t>convenience, familiarity and</a:t>
            </a:r>
            <a:br>
              <a:rPr b="1" lang="en"/>
            </a:br>
            <a:r>
              <a:rPr b="1" lang="en"/>
              <a:t>productivity of Python</a:t>
            </a:r>
            <a:r>
              <a:rPr lang="en"/>
              <a:t> - with the </a:t>
            </a:r>
            <a:r>
              <a:rPr b="1" lang="en"/>
              <a:t>speed of 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Modules installable at runtime (.mpy)</a:t>
            </a:r>
            <a:endParaRPr/>
          </a:p>
        </p:txBody>
      </p:sp>
      <p:sp>
        <p:nvSpPr>
          <p:cNvPr id="553" name="Google Shape;553;p51"/>
          <p:cNvSpPr txBox="1"/>
          <p:nvPr>
            <p:ph idx="4294967295" type="body"/>
          </p:nvPr>
        </p:nvSpPr>
        <p:spPr>
          <a:xfrm>
            <a:off x="361000" y="4714500"/>
            <a:ext cx="488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https://github.com/emlearn/emlearn-micropython/</a:t>
            </a:r>
            <a:r>
              <a:rPr b="1" lang="en" sz="1400"/>
              <a:t> </a:t>
            </a:r>
            <a:endParaRPr b="1" sz="1400"/>
          </a:p>
        </p:txBody>
      </p:sp>
      <p:grpSp>
        <p:nvGrpSpPr>
          <p:cNvPr id="554" name="Google Shape;554;p51"/>
          <p:cNvGrpSpPr/>
          <p:nvPr/>
        </p:nvGrpSpPr>
        <p:grpSpPr>
          <a:xfrm>
            <a:off x="5432300" y="1256750"/>
            <a:ext cx="3464675" cy="1732325"/>
            <a:chOff x="5367625" y="2356650"/>
            <a:chExt cx="3464675" cy="1732325"/>
          </a:xfrm>
        </p:grpSpPr>
        <p:pic>
          <p:nvPicPr>
            <p:cNvPr id="555" name="Google Shape;55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7625" y="2356650"/>
              <a:ext cx="3464675" cy="1732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51"/>
            <p:cNvSpPr txBox="1"/>
            <p:nvPr/>
          </p:nvSpPr>
          <p:spPr>
            <a:xfrm>
              <a:off x="6822600" y="2496450"/>
              <a:ext cx="2009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</a:rPr>
                <a:t>5x - 20x faster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than plain Python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pic>
        <p:nvPicPr>
          <p:cNvPr id="557" name="Google Shape;55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1"/>
          <p:cNvSpPr txBox="1"/>
          <p:nvPr>
            <p:ph idx="1" type="body"/>
          </p:nvPr>
        </p:nvSpPr>
        <p:spPr>
          <a:xfrm>
            <a:off x="275775" y="2955850"/>
            <a:ext cx="8202600" cy="17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/>
              <a:t>emlearn_iir</a:t>
            </a:r>
            <a:r>
              <a:rPr b="1" lang="en" sz="1430"/>
              <a:t>				</a:t>
            </a:r>
            <a:r>
              <a:rPr lang="en" sz="1430"/>
              <a:t>Infinite Impulse Response filters			</a:t>
            </a:r>
            <a:br>
              <a:rPr b="1" lang="en" sz="1430"/>
            </a:br>
            <a:r>
              <a:rPr b="1" lang="en" sz="1430"/>
              <a:t>	</a:t>
            </a:r>
            <a:r>
              <a:rPr lang="en" sz="1430"/>
              <a:t>emlearn_trees			Random Forest</a:t>
            </a:r>
            <a:br>
              <a:rPr lang="en" sz="1430"/>
            </a:br>
            <a:r>
              <a:rPr lang="en" sz="1430"/>
              <a:t>	emlearn_fft				Fast Fourier Transform</a:t>
            </a:r>
            <a:br>
              <a:rPr lang="en" sz="1430"/>
            </a:br>
            <a:r>
              <a:rPr lang="en" sz="1430"/>
              <a:t>	emlearn_cnn  			Convolutional Neural Networks		</a:t>
            </a:r>
            <a:r>
              <a:rPr b="1" lang="en" sz="1430"/>
              <a:t>Image classification+</a:t>
            </a:r>
            <a:br>
              <a:rPr lang="en" sz="1430"/>
            </a:br>
            <a:r>
              <a:rPr lang="en" sz="1430"/>
              <a:t>	emlearn_neighbors		K-nearest Neighbors				</a:t>
            </a:r>
            <a:r>
              <a:rPr b="1" lang="en" sz="1430"/>
              <a:t>On-device learning</a:t>
            </a:r>
            <a:endParaRPr sz="143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&amp; Export</a:t>
            </a:r>
            <a:r>
              <a:rPr lang="en"/>
              <a:t> model</a:t>
            </a:r>
            <a:endParaRPr/>
          </a:p>
        </p:txBody>
      </p:sp>
      <p:sp>
        <p:nvSpPr>
          <p:cNvPr id="564" name="Google Shape;564;p52"/>
          <p:cNvSpPr txBox="1"/>
          <p:nvPr/>
        </p:nvSpPr>
        <p:spPr>
          <a:xfrm>
            <a:off x="383275" y="1276900"/>
            <a:ext cx="6273600" cy="126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estimator = train_model()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(estimator)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5" name="Google Shape;565;p52"/>
          <p:cNvSpPr txBox="1"/>
          <p:nvPr>
            <p:ph idx="1" type="body"/>
          </p:nvPr>
        </p:nvSpPr>
        <p:spPr>
          <a:xfrm>
            <a:off x="311700" y="2724775"/>
            <a:ext cx="8520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model to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mpremote fs cp </a:t>
            </a:r>
            <a:r>
              <a:rPr b="1" lang="en" sz="1400">
                <a:solidFill>
                  <a:schemeClr val="dk1"/>
                </a:solidFill>
              </a:rPr>
              <a:t>gesture_model.csv</a:t>
            </a:r>
            <a:r>
              <a:rPr lang="en" sz="1400">
                <a:solidFill>
                  <a:schemeClr val="dk1"/>
                </a:solidFill>
              </a:rPr>
              <a:t> : 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6" name="Google Shape;566;p52"/>
          <p:cNvSpPr txBox="1"/>
          <p:nvPr>
            <p:ph idx="1" type="body"/>
          </p:nvPr>
        </p:nvSpPr>
        <p:spPr>
          <a:xfrm>
            <a:off x="4243650" y="1276900"/>
            <a:ext cx="2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Export model on PC</a:t>
            </a:r>
            <a:endParaRPr/>
          </a:p>
        </p:txBody>
      </p:sp>
      <p:sp>
        <p:nvSpPr>
          <p:cNvPr id="567" name="Google Shape;567;p52"/>
          <p:cNvSpPr txBox="1"/>
          <p:nvPr/>
        </p:nvSpPr>
        <p:spPr>
          <a:xfrm>
            <a:off x="311700" y="3839050"/>
            <a:ext cx="727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</a:t>
            </a:r>
            <a:r>
              <a:rPr lang="en" sz="1800">
                <a:solidFill>
                  <a:schemeClr val="dk1"/>
                </a:solidFill>
              </a:rPr>
              <a:t>opy library to device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mpremote mip install</a:t>
            </a:r>
            <a:r>
              <a:rPr i="1" lang="en">
                <a:solidFill>
                  <a:schemeClr val="dk1"/>
                </a:solidFill>
              </a:rPr>
              <a:t> https://emlearn.github.io/...../</a:t>
            </a:r>
            <a:r>
              <a:rPr b="1" i="1" lang="en">
                <a:solidFill>
                  <a:schemeClr val="dk1"/>
                </a:solidFill>
              </a:rPr>
              <a:t>xtensawin</a:t>
            </a:r>
            <a:r>
              <a:rPr i="1" lang="en">
                <a:solidFill>
                  <a:schemeClr val="dk1"/>
                </a:solidFill>
              </a:rPr>
              <a:t>_</a:t>
            </a:r>
            <a:r>
              <a:rPr b="1" i="1" lang="en">
                <a:solidFill>
                  <a:schemeClr val="dk1"/>
                </a:solidFill>
              </a:rPr>
              <a:t>6.2</a:t>
            </a:r>
            <a:r>
              <a:rPr i="1" lang="en">
                <a:solidFill>
                  <a:schemeClr val="dk1"/>
                </a:solidFill>
              </a:rPr>
              <a:t>/emltrees.mpy </a:t>
            </a:r>
            <a:endParaRPr/>
          </a:p>
        </p:txBody>
      </p:sp>
      <p:sp>
        <p:nvSpPr>
          <p:cNvPr id="568" name="Google Shape;568;p52"/>
          <p:cNvSpPr txBox="1"/>
          <p:nvPr/>
        </p:nvSpPr>
        <p:spPr>
          <a:xfrm>
            <a:off x="4838250" y="3482375"/>
            <a:ext cx="186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Prebuilt binary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No need to setup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C toolchain and SDK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569" name="Google Shape;5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model &amp; run</a:t>
            </a:r>
            <a:endParaRPr/>
          </a:p>
        </p:txBody>
      </p:sp>
      <p:sp>
        <p:nvSpPr>
          <p:cNvPr id="575" name="Google Shape;575;p53"/>
          <p:cNvSpPr txBox="1"/>
          <p:nvPr/>
        </p:nvSpPr>
        <p:spPr>
          <a:xfrm>
            <a:off x="390450" y="1276900"/>
            <a:ext cx="6057300" cy="16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emltrees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Instantiate model. Capacity for trees, decision nodes, classes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= </a:t>
            </a:r>
            <a:r>
              <a:rPr b="1" lang="en">
                <a:solidFill>
                  <a:schemeClr val="dk1"/>
                </a:solidFill>
              </a:rPr>
              <a:t>emltrees.new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200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Load model "weights"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36209"/>
                </a:solidFill>
              </a:rPr>
              <a:t>open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 </a:t>
            </a:r>
            <a:r>
              <a:rPr lang="en">
                <a:solidFill>
                  <a:srgbClr val="D73A49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 f: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b="1" lang="en">
                <a:solidFill>
                  <a:schemeClr val="dk1"/>
                </a:solidFill>
              </a:rPr>
              <a:t>emltrees.load_model</a:t>
            </a:r>
            <a:r>
              <a:rPr lang="en">
                <a:solidFill>
                  <a:schemeClr val="dk1"/>
                </a:solidFill>
              </a:rPr>
              <a:t>(model, f)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6" name="Google Shape;576;p53"/>
          <p:cNvSpPr txBox="1"/>
          <p:nvPr>
            <p:ph idx="1" type="body"/>
          </p:nvPr>
        </p:nvSpPr>
        <p:spPr>
          <a:xfrm>
            <a:off x="3809550" y="24871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Load model on device</a:t>
            </a:r>
            <a:endParaRPr sz="1829"/>
          </a:p>
        </p:txBody>
      </p:sp>
      <p:sp>
        <p:nvSpPr>
          <p:cNvPr id="577" name="Google Shape;577;p53"/>
          <p:cNvSpPr txBox="1"/>
          <p:nvPr/>
        </p:nvSpPr>
        <p:spPr>
          <a:xfrm>
            <a:off x="390450" y="3229275"/>
            <a:ext cx="6057300" cy="153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Read sensor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sensor.fifo_read(samples)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Preprocess features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preprocessor.run(samples, features)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Run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model.predict</a:t>
            </a:r>
            <a:r>
              <a:rPr lang="en" sz="1100">
                <a:solidFill>
                  <a:schemeClr val="dk1"/>
                </a:solidFill>
              </a:rPr>
              <a:t>(features)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8" name="Google Shape;578;p53"/>
          <p:cNvSpPr txBox="1"/>
          <p:nvPr>
            <p:ph idx="1" type="body"/>
          </p:nvPr>
        </p:nvSpPr>
        <p:spPr>
          <a:xfrm>
            <a:off x="3753600" y="43210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Run inference</a:t>
            </a:r>
            <a:endParaRPr sz="1829"/>
          </a:p>
        </p:txBody>
      </p:sp>
      <p:pic>
        <p:nvPicPr>
          <p:cNvPr id="579" name="Google Shape;5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4"/>
          <p:cNvPicPr preferRelativeResize="0"/>
          <p:nvPr/>
        </p:nvPicPr>
        <p:blipFill rotWithShape="1">
          <a:blip r:embed="rId3">
            <a:alphaModFix/>
          </a:blip>
          <a:srcRect b="13571" l="8945" r="46507" t="23858"/>
          <a:stretch/>
        </p:blipFill>
        <p:spPr>
          <a:xfrm>
            <a:off x="5289025" y="1292350"/>
            <a:ext cx="913200" cy="1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/>
          <p:nvPr>
            <p:ph type="title"/>
          </p:nvPr>
        </p:nvSpPr>
        <p:spPr>
          <a:xfrm>
            <a:off x="553113" y="102750"/>
            <a:ext cx="211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</a:t>
            </a:r>
            <a:br>
              <a:rPr lang="en"/>
            </a:br>
            <a:r>
              <a:rPr lang="en"/>
              <a:t>tracker</a:t>
            </a:r>
            <a:endParaRPr/>
          </a:p>
        </p:txBody>
      </p:sp>
      <p:sp>
        <p:nvSpPr>
          <p:cNvPr id="586" name="Google Shape;586;p54"/>
          <p:cNvSpPr txBox="1"/>
          <p:nvPr/>
        </p:nvSpPr>
        <p:spPr>
          <a:xfrm>
            <a:off x="-1678975" y="1056700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54"/>
          <p:cNvPicPr preferRelativeResize="0"/>
          <p:nvPr/>
        </p:nvPicPr>
        <p:blipFill rotWithShape="1">
          <a:blip r:embed="rId4">
            <a:alphaModFix/>
          </a:blip>
          <a:srcRect b="0" l="53064" r="0" t="49619"/>
          <a:stretch/>
        </p:blipFill>
        <p:spPr>
          <a:xfrm>
            <a:off x="304937" y="2542748"/>
            <a:ext cx="1942025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4"/>
          <p:cNvPicPr preferRelativeResize="0"/>
          <p:nvPr/>
        </p:nvPicPr>
        <p:blipFill rotWithShape="1">
          <a:blip r:embed="rId5">
            <a:alphaModFix/>
          </a:blip>
          <a:srcRect b="4915" l="13993" r="12047" t="5229"/>
          <a:stretch/>
        </p:blipFill>
        <p:spPr>
          <a:xfrm>
            <a:off x="602611" y="1268550"/>
            <a:ext cx="1276977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4"/>
          <p:cNvSpPr txBox="1"/>
          <p:nvPr>
            <p:ph type="title"/>
          </p:nvPr>
        </p:nvSpPr>
        <p:spPr>
          <a:xfrm>
            <a:off x="2748525" y="102750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Noise</a:t>
            </a:r>
            <a:br>
              <a:rPr lang="en"/>
            </a:br>
            <a:r>
              <a:rPr lang="en"/>
              <a:t>monitor</a:t>
            </a:r>
            <a:endParaRPr/>
          </a:p>
        </p:txBody>
      </p:sp>
      <p:pic>
        <p:nvPicPr>
          <p:cNvPr id="590" name="Google Shape;590;p54"/>
          <p:cNvPicPr preferRelativeResize="0"/>
          <p:nvPr/>
        </p:nvPicPr>
        <p:blipFill rotWithShape="1">
          <a:blip r:embed="rId3">
            <a:alphaModFix/>
          </a:blip>
          <a:srcRect b="2956" l="8944" r="46509" t="23858"/>
          <a:stretch/>
        </p:blipFill>
        <p:spPr>
          <a:xfrm>
            <a:off x="3073508" y="1292350"/>
            <a:ext cx="913179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4"/>
          <p:cNvSpPr txBox="1"/>
          <p:nvPr>
            <p:ph type="title"/>
          </p:nvPr>
        </p:nvSpPr>
        <p:spPr>
          <a:xfrm>
            <a:off x="5001475" y="102750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Image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Classifier</a:t>
            </a:r>
            <a:endParaRPr/>
          </a:p>
        </p:txBody>
      </p:sp>
      <p:cxnSp>
        <p:nvCxnSpPr>
          <p:cNvPr id="592" name="Google Shape;592;p54"/>
          <p:cNvCxnSpPr/>
          <p:nvPr/>
        </p:nvCxnSpPr>
        <p:spPr>
          <a:xfrm>
            <a:off x="4705475" y="368157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54"/>
          <p:cNvSpPr txBox="1"/>
          <p:nvPr/>
        </p:nvSpPr>
        <p:spPr>
          <a:xfrm>
            <a:off x="468863" y="867425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Accelerometer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4" name="Google Shape;594;p54"/>
          <p:cNvSpPr txBox="1"/>
          <p:nvPr/>
        </p:nvSpPr>
        <p:spPr>
          <a:xfrm>
            <a:off x="2722563" y="8475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Microphone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95" name="Google Shape;595;p54"/>
          <p:cNvPicPr preferRelativeResize="0"/>
          <p:nvPr/>
        </p:nvPicPr>
        <p:blipFill rotWithShape="1">
          <a:blip r:embed="rId6">
            <a:alphaModFix/>
          </a:blip>
          <a:srcRect b="11642" l="19928" r="56895" t="67004"/>
          <a:stretch/>
        </p:blipFill>
        <p:spPr>
          <a:xfrm>
            <a:off x="2432402" y="2716227"/>
            <a:ext cx="2119200" cy="109828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4"/>
          <p:cNvSpPr txBox="1"/>
          <p:nvPr/>
        </p:nvSpPr>
        <p:spPr>
          <a:xfrm>
            <a:off x="5052463" y="8475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Camera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97" name="Google Shape;59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450" y="2193800"/>
            <a:ext cx="1425433" cy="14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4"/>
          <p:cNvSpPr txBox="1"/>
          <p:nvPr/>
        </p:nvSpPr>
        <p:spPr>
          <a:xfrm>
            <a:off x="5330525" y="3298050"/>
            <a:ext cx="17466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if is_MyCat(img):</a:t>
            </a:r>
            <a:br>
              <a:rPr b="1"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   open_door()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599" name="Google Shape;599;p54"/>
          <p:cNvCxnSpPr/>
          <p:nvPr/>
        </p:nvCxnSpPr>
        <p:spPr>
          <a:xfrm>
            <a:off x="2309550" y="298375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0" name="Google Shape;60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420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1470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8995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4"/>
          <p:cNvSpPr txBox="1"/>
          <p:nvPr/>
        </p:nvSpPr>
        <p:spPr>
          <a:xfrm>
            <a:off x="910988" y="4179700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Random Forest classifier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emlearn_trees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604" name="Google Shape;604;p54"/>
          <p:cNvSpPr txBox="1"/>
          <p:nvPr/>
        </p:nvSpPr>
        <p:spPr>
          <a:xfrm>
            <a:off x="3176838" y="4179700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Infinite Impulse Response filters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emlearn_iir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605" name="Google Shape;605;p54"/>
          <p:cNvSpPr txBox="1"/>
          <p:nvPr/>
        </p:nvSpPr>
        <p:spPr>
          <a:xfrm>
            <a:off x="5611975" y="4122275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Convolutional Neural Network</a:t>
            </a:r>
            <a:br>
              <a:rPr b="1"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emlearn_cnn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606" name="Google Shape;606;p54"/>
          <p:cNvSpPr txBox="1"/>
          <p:nvPr/>
        </p:nvSpPr>
        <p:spPr>
          <a:xfrm>
            <a:off x="6483800" y="1817275"/>
            <a:ext cx="272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at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https://github.com</a:t>
            </a:r>
            <a:br>
              <a:rPr lang="en" u="sng">
                <a:solidFill>
                  <a:schemeClr val="hlink"/>
                </a:solidFill>
                <a:hlinkClick r:id="rId10"/>
              </a:rPr>
            </a:br>
            <a:r>
              <a:rPr lang="en" u="sng">
                <a:solidFill>
                  <a:schemeClr val="hlink"/>
                </a:solidFill>
                <a:hlinkClick r:id="rId11"/>
              </a:rPr>
              <a:t>/emlearn/emlearn-micropython</a:t>
            </a:r>
            <a:br>
              <a:rPr lang="en" u="sng">
                <a:solidFill>
                  <a:schemeClr val="hlink"/>
                </a:solidFill>
                <a:hlinkClick r:id="rId12"/>
              </a:rPr>
            </a:br>
            <a:r>
              <a:rPr lang="en" u="sng">
                <a:solidFill>
                  <a:schemeClr val="hlink"/>
                </a:solidFill>
                <a:hlinkClick r:id="rId13"/>
              </a:rPr>
              <a:t>#examples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5"/>
          <p:cNvSpPr txBox="1"/>
          <p:nvPr>
            <p:ph type="title"/>
          </p:nvPr>
        </p:nvSpPr>
        <p:spPr>
          <a:xfrm>
            <a:off x="265500" y="2263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</a:t>
            </a:r>
            <a:endParaRPr/>
          </a:p>
        </p:txBody>
      </p:sp>
      <p:sp>
        <p:nvSpPr>
          <p:cNvPr id="612" name="Google Shape;612;p55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3" name="Google Shape;613;p55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14" name="Google Shape;6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6"/>
          <p:cNvSpPr txBox="1"/>
          <p:nvPr>
            <p:ph type="title"/>
          </p:nvPr>
        </p:nvSpPr>
        <p:spPr>
          <a:xfrm>
            <a:off x="311700" y="555600"/>
            <a:ext cx="280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 sz="2500"/>
              <a:t>Summary 1/2</a:t>
            </a:r>
            <a:endParaRPr sz="2500"/>
          </a:p>
        </p:txBody>
      </p:sp>
      <p:sp>
        <p:nvSpPr>
          <p:cNvPr id="620" name="Google Shape;620;p56"/>
          <p:cNvSpPr txBox="1"/>
          <p:nvPr>
            <p:ph idx="1" type="body"/>
          </p:nvPr>
        </p:nvSpPr>
        <p:spPr>
          <a:xfrm>
            <a:off x="311700" y="1008600"/>
            <a:ext cx="82803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TinyML pipelines must be</a:t>
            </a:r>
            <a:br>
              <a:rPr lang="en" sz="2400"/>
            </a:br>
            <a:r>
              <a:rPr b="1" lang="en" sz="2400"/>
              <a:t>compatible between train/PC</a:t>
            </a:r>
            <a:r>
              <a:rPr lang="en" sz="2400"/>
              <a:t> and </a:t>
            </a:r>
            <a:r>
              <a:rPr b="1" lang="en" sz="2400"/>
              <a:t>deploy/device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Recommend using </a:t>
            </a:r>
            <a:r>
              <a:rPr b="1" lang="en" sz="2400"/>
              <a:t>portable code</a:t>
            </a:r>
            <a:r>
              <a:rPr lang="en" sz="2400"/>
              <a:t> with</a:t>
            </a:r>
            <a:br>
              <a:rPr lang="en" sz="2400"/>
            </a:br>
            <a:r>
              <a:rPr b="1" lang="en" sz="2400"/>
              <a:t>automated validation tests</a:t>
            </a:r>
            <a:r>
              <a:rPr lang="en" sz="2400"/>
              <a:t> on both device and PC</a:t>
            </a:r>
            <a:endParaRPr b="1" sz="2400"/>
          </a:p>
        </p:txBody>
      </p:sp>
      <p:pic>
        <p:nvPicPr>
          <p:cNvPr id="621" name="Google Shape;6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7"/>
          <p:cNvSpPr txBox="1"/>
          <p:nvPr>
            <p:ph type="title"/>
          </p:nvPr>
        </p:nvSpPr>
        <p:spPr>
          <a:xfrm>
            <a:off x="311700" y="555600"/>
            <a:ext cx="280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 sz="2500"/>
              <a:t>Summary 2/2</a:t>
            </a:r>
            <a:endParaRPr sz="2500"/>
          </a:p>
        </p:txBody>
      </p:sp>
      <p:sp>
        <p:nvSpPr>
          <p:cNvPr id="627" name="Google Shape;627;p57"/>
          <p:cNvSpPr txBox="1"/>
          <p:nvPr>
            <p:ph idx="1" type="body"/>
          </p:nvPr>
        </p:nvSpPr>
        <p:spPr>
          <a:xfrm>
            <a:off x="311700" y="1008600"/>
            <a:ext cx="82803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/>
              <a:t>emlearn</a:t>
            </a:r>
            <a:r>
              <a:rPr lang="en" sz="2400"/>
              <a:t> is an portable open-source project</a:t>
            </a:r>
            <a:br>
              <a:rPr b="1" lang="en" sz="2400"/>
            </a:br>
            <a:r>
              <a:rPr lang="en" sz="2400"/>
              <a:t>to help </a:t>
            </a:r>
            <a:r>
              <a:rPr b="1" lang="en" sz="2400"/>
              <a:t>deploy ML pipelines to microcontrollers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emlearn supports both </a:t>
            </a:r>
            <a:r>
              <a:rPr b="1" lang="en" sz="2400"/>
              <a:t>C</a:t>
            </a:r>
            <a:r>
              <a:rPr lang="en" sz="2400"/>
              <a:t> and </a:t>
            </a:r>
            <a:r>
              <a:rPr b="1" lang="en" sz="2400"/>
              <a:t>MicroPython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/>
              <a:t>MicroPython with C modules</a:t>
            </a:r>
            <a:r>
              <a:rPr lang="en" sz="2400"/>
              <a:t> enables writing</a:t>
            </a:r>
            <a:br>
              <a:rPr lang="en" sz="2400"/>
            </a:br>
            <a:r>
              <a:rPr lang="en" sz="2400"/>
              <a:t>TinyML </a:t>
            </a:r>
            <a:r>
              <a:rPr b="1" lang="en" sz="2400"/>
              <a:t>applications</a:t>
            </a:r>
            <a:r>
              <a:rPr lang="en" sz="2400"/>
              <a:t> </a:t>
            </a:r>
            <a:r>
              <a:rPr b="1" lang="en" sz="2400"/>
              <a:t>primarily</a:t>
            </a:r>
            <a:r>
              <a:rPr b="1" lang="en" sz="2400"/>
              <a:t> in Python</a:t>
            </a:r>
            <a:endParaRPr b="1" sz="2400"/>
          </a:p>
        </p:txBody>
      </p:sp>
      <p:pic>
        <p:nvPicPr>
          <p:cNvPr id="628" name="Google Shape;6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8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More resources</a:t>
            </a:r>
            <a:endParaRPr/>
          </a:p>
        </p:txBody>
      </p:sp>
      <p:sp>
        <p:nvSpPr>
          <p:cNvPr id="634" name="Google Shape;634;p58"/>
          <p:cNvSpPr txBox="1"/>
          <p:nvPr>
            <p:ph idx="4294967295" type="body"/>
          </p:nvPr>
        </p:nvSpPr>
        <p:spPr>
          <a:xfrm>
            <a:off x="311700" y="902225"/>
            <a:ext cx="8520600" cy="3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/>
              <a:t>Official </a:t>
            </a:r>
            <a:r>
              <a:rPr lang="en"/>
              <a:t>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 u="sng">
                <a:solidFill>
                  <a:schemeClr val="hlink"/>
                </a:solidFill>
                <a:hlinkClick r:id="rId3"/>
              </a:rPr>
              <a:t>https://emlearn-micropython.readthedocs.io</a:t>
            </a:r>
            <a:r>
              <a:rPr lang="en" sz="1430"/>
              <a:t> 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4"/>
              </a:rPr>
              <a:t>https://emlearn.readthedocs.io</a:t>
            </a:r>
            <a:r>
              <a:rPr lang="en" sz="1430"/>
              <a:t> 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br>
              <a:rPr lang="en" sz="1430"/>
            </a:br>
            <a:r>
              <a:rPr lang="en" sz="1430"/>
              <a:t>PyCon Berlin 2024: </a:t>
            </a:r>
            <a:r>
              <a:rPr b="1" lang="en" sz="1430"/>
              <a:t>Machine Learning on microcontrollers using MicroPython and emlearn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5"/>
              </a:rPr>
              <a:t>https://www.youtube.com/watch?v=S3GjLr0ZIE0</a:t>
            </a:r>
            <a:r>
              <a:rPr lang="en" sz="1430"/>
              <a:t> </a:t>
            </a:r>
            <a:br>
              <a:rPr lang="en" sz="1430"/>
            </a:br>
            <a:br>
              <a:rPr lang="en" sz="1430"/>
            </a:br>
            <a:r>
              <a:rPr lang="en" sz="1430"/>
              <a:t>TinyML EMEA 2024: </a:t>
            </a:r>
            <a:r>
              <a:rPr b="1" lang="en" sz="1430"/>
              <a:t>emlearn - scikit-learn for microcontrollers and embedded systems</a:t>
            </a:r>
            <a:br>
              <a:rPr b="1" lang="en" sz="1430"/>
            </a:br>
            <a:r>
              <a:rPr lang="en" sz="143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https://www.youtube.com/watch?v=LyO5k1VMdOQ</a:t>
            </a:r>
            <a:r>
              <a:rPr lang="en" sz="1430"/>
              <a:t> 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/>
              <a:t>FOSDEM 2025: </a:t>
            </a:r>
            <a:r>
              <a:rPr b="1" lang="en" sz="1430"/>
              <a:t>MicroPython - Python for microcontrollers and Embedded Linux</a:t>
            </a:r>
            <a:br>
              <a:rPr lang="en" sz="1430"/>
            </a:br>
            <a:r>
              <a:rPr lang="en" sz="1121" u="sng">
                <a:solidFill>
                  <a:schemeClr val="hlink"/>
                </a:solidFill>
                <a:hlinkClick r:id="rId7"/>
              </a:rPr>
              <a:t>https://fosdem.org/2025/schedule/event/fosdem-2025-4525-micropython-python-for-microcontrollers-and-embedded-linux/</a:t>
            </a:r>
            <a:r>
              <a:rPr lang="en" sz="1121"/>
              <a:t> </a:t>
            </a:r>
            <a:br>
              <a:rPr lang="en" sz="1430"/>
            </a:br>
            <a:br>
              <a:rPr lang="en" sz="1430"/>
            </a:br>
            <a:r>
              <a:rPr lang="en" sz="1430"/>
              <a:t>FOSDEM 2025: </a:t>
            </a:r>
            <a:r>
              <a:rPr b="1" lang="en" sz="1430"/>
              <a:t>Milliwatt sized Machine Learning on microcontrollers with emlearn</a:t>
            </a:r>
            <a:r>
              <a:rPr lang="en" sz="1430"/>
              <a:t> </a:t>
            </a:r>
            <a:r>
              <a:rPr lang="en" sz="1130" u="sng">
                <a:solidFill>
                  <a:schemeClr val="hlink"/>
                </a:solidFill>
                <a:hlinkClick r:id="rId8"/>
              </a:rPr>
              <a:t>https://fosdem.org/2025/schedule/event/fosdem-2025-4524-milliwatt-sized-machine-learning-on-microcontrollers-with-emlearn/</a:t>
            </a:r>
            <a:r>
              <a:rPr lang="en" sz="1130"/>
              <a:t> </a:t>
            </a:r>
            <a:endParaRPr sz="1130"/>
          </a:p>
        </p:txBody>
      </p:sp>
      <p:pic>
        <p:nvPicPr>
          <p:cNvPr id="635" name="Google Shape;635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265500" y="1995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overview</a:t>
            </a:r>
            <a:endParaRPr/>
          </a:p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9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Bridging the TinyML language gap</a:t>
            </a:r>
            <a:endParaRPr sz="4800"/>
          </a:p>
        </p:txBody>
      </p:sp>
      <p:sp>
        <p:nvSpPr>
          <p:cNvPr id="641" name="Google Shape;641;p59"/>
          <p:cNvSpPr txBox="1"/>
          <p:nvPr>
            <p:ph idx="1" type="subTitle"/>
          </p:nvPr>
        </p:nvSpPr>
        <p:spPr>
          <a:xfrm>
            <a:off x="311700" y="2237112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with MicroPython and emlearn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642" name="Google Shape;642;p59"/>
          <p:cNvSpPr txBox="1"/>
          <p:nvPr>
            <p:ph idx="1" type="subTitle"/>
          </p:nvPr>
        </p:nvSpPr>
        <p:spPr>
          <a:xfrm>
            <a:off x="6254425" y="4021900"/>
            <a:ext cx="27156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Jon Nordby</a:t>
            </a:r>
            <a:r>
              <a:rPr b="1" lang="en" sz="1600"/>
              <a:t> </a:t>
            </a:r>
            <a:r>
              <a:rPr b="1" lang="en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jononor@gmail.com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March 2025, Nuremberg</a:t>
            </a:r>
            <a:endParaRPr sz="1600"/>
          </a:p>
        </p:txBody>
      </p:sp>
      <p:pic>
        <p:nvPicPr>
          <p:cNvPr id="643" name="Google Shape;643;p59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7324061" y="1789386"/>
            <a:ext cx="893089" cy="8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375" y="3941650"/>
            <a:ext cx="5760156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9"/>
          <p:cNvPicPr preferRelativeResize="0"/>
          <p:nvPr/>
        </p:nvPicPr>
        <p:blipFill rotWithShape="1">
          <a:blip r:embed="rId7">
            <a:alphaModFix/>
          </a:blip>
          <a:srcRect b="7144" l="4410" r="44180" t="8808"/>
          <a:stretch/>
        </p:blipFill>
        <p:spPr>
          <a:xfrm>
            <a:off x="1197209" y="1766250"/>
            <a:ext cx="960841" cy="9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Bonus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dollar TinyML</a:t>
            </a:r>
            <a:endParaRPr/>
          </a:p>
        </p:txBody>
      </p:sp>
      <p:sp>
        <p:nvSpPr>
          <p:cNvPr id="656" name="Google Shape;656;p61"/>
          <p:cNvSpPr txBox="1"/>
          <p:nvPr>
            <p:ph idx="1" type="body"/>
          </p:nvPr>
        </p:nvSpPr>
        <p:spPr>
          <a:xfrm>
            <a:off x="311700" y="1152475"/>
            <a:ext cx="4589100" cy="3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Research question: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Can we make a useful TinyML system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&lt;1 USD in total component cost (BOM)?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Preliminary answer:</a:t>
            </a:r>
            <a:r>
              <a:rPr lang="en">
                <a:solidFill>
                  <a:schemeClr val="dk1"/>
                </a:solidFill>
              </a:rPr>
              <a:t> YES!</a:t>
            </a: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Either </a:t>
            </a:r>
            <a:r>
              <a:rPr lang="en">
                <a:solidFill>
                  <a:schemeClr val="dk1"/>
                </a:solidFill>
              </a:rPr>
              <a:t>motion (accelerometer)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or </a:t>
            </a:r>
            <a:r>
              <a:rPr lang="en">
                <a:solidFill>
                  <a:schemeClr val="dk1"/>
                </a:solidFill>
              </a:rPr>
              <a:t>sound sensor (microphone)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Constraints:</a:t>
            </a:r>
            <a:r>
              <a:rPr lang="en">
                <a:solidFill>
                  <a:schemeClr val="dk1"/>
                </a:solidFill>
              </a:rPr>
              <a:t> 8 kB RAM / 64 kB FLASH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Current status: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Audio streaming works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Revision 2 ordered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7" name="Google Shape;657;p61"/>
          <p:cNvSpPr txBox="1"/>
          <p:nvPr/>
        </p:nvSpPr>
        <p:spPr>
          <a:xfrm>
            <a:off x="2709925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https://hackaday.io/project/194511-1-dollar-tinyml</a:t>
            </a:r>
            <a:endParaRPr sz="1200"/>
          </a:p>
        </p:txBody>
      </p:sp>
      <p:grpSp>
        <p:nvGrpSpPr>
          <p:cNvPr id="658" name="Google Shape;658;p61"/>
          <p:cNvGrpSpPr/>
          <p:nvPr/>
        </p:nvGrpSpPr>
        <p:grpSpPr>
          <a:xfrm>
            <a:off x="5467301" y="39431"/>
            <a:ext cx="3311611" cy="2360496"/>
            <a:chOff x="4696125" y="1415800"/>
            <a:chExt cx="4165025" cy="3228250"/>
          </a:xfrm>
        </p:grpSpPr>
        <p:pic>
          <p:nvPicPr>
            <p:cNvPr id="659" name="Google Shape;659;p61"/>
            <p:cNvPicPr preferRelativeResize="0"/>
            <p:nvPr/>
          </p:nvPicPr>
          <p:blipFill rotWithShape="1">
            <a:blip r:embed="rId4">
              <a:alphaModFix/>
            </a:blip>
            <a:srcRect b="0" l="0" r="0" t="12002"/>
            <a:stretch/>
          </p:blipFill>
          <p:spPr>
            <a:xfrm>
              <a:off x="4696125" y="1415800"/>
              <a:ext cx="4136174" cy="318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0" name="Google Shape;660;p61"/>
            <p:cNvSpPr/>
            <p:nvPr/>
          </p:nvSpPr>
          <p:spPr>
            <a:xfrm>
              <a:off x="4842700" y="3795950"/>
              <a:ext cx="1339500" cy="848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1"/>
            <p:cNvSpPr/>
            <p:nvPr/>
          </p:nvSpPr>
          <p:spPr>
            <a:xfrm>
              <a:off x="7377350" y="3795950"/>
              <a:ext cx="1483800" cy="848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1"/>
            <p:cNvSpPr txBox="1"/>
            <p:nvPr/>
          </p:nvSpPr>
          <p:spPr>
            <a:xfrm>
              <a:off x="4900800" y="3723750"/>
              <a:ext cx="66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</a:rPr>
                <a:t>A)</a:t>
              </a:r>
              <a:endParaRPr b="1" sz="1200">
                <a:solidFill>
                  <a:srgbClr val="38761D"/>
                </a:solidFill>
              </a:endParaRPr>
            </a:p>
          </p:txBody>
        </p:sp>
        <p:sp>
          <p:nvSpPr>
            <p:cNvPr id="663" name="Google Shape;663;p61"/>
            <p:cNvSpPr txBox="1"/>
            <p:nvPr/>
          </p:nvSpPr>
          <p:spPr>
            <a:xfrm>
              <a:off x="7483575" y="3723750"/>
              <a:ext cx="66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</a:rPr>
                <a:t>B</a:t>
              </a:r>
              <a:r>
                <a:rPr b="1" lang="en" sz="1200">
                  <a:solidFill>
                    <a:srgbClr val="38761D"/>
                  </a:solidFill>
                </a:rPr>
                <a:t>)</a:t>
              </a:r>
              <a:endParaRPr b="1" sz="1200">
                <a:solidFill>
                  <a:srgbClr val="38761D"/>
                </a:solidFill>
              </a:endParaRPr>
            </a:p>
          </p:txBody>
        </p:sp>
      </p:grpSp>
      <p:pic>
        <p:nvPicPr>
          <p:cNvPr id="664" name="Google Shape;664;p61"/>
          <p:cNvPicPr preferRelativeResize="0"/>
          <p:nvPr/>
        </p:nvPicPr>
        <p:blipFill rotWithShape="1">
          <a:blip r:embed="rId5">
            <a:alphaModFix/>
          </a:blip>
          <a:srcRect b="7757" l="2910" r="14649" t="35330"/>
          <a:stretch/>
        </p:blipFill>
        <p:spPr>
          <a:xfrm>
            <a:off x="5559750" y="2495551"/>
            <a:ext cx="3279101" cy="162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1"/>
          <p:cNvPicPr preferRelativeResize="0"/>
          <p:nvPr/>
        </p:nvPicPr>
        <p:blipFill rotWithShape="1">
          <a:blip r:embed="rId6">
            <a:alphaModFix/>
          </a:blip>
          <a:srcRect b="0" l="18280" r="15822" t="28330"/>
          <a:stretch/>
        </p:blipFill>
        <p:spPr>
          <a:xfrm>
            <a:off x="5559750" y="3835850"/>
            <a:ext cx="3279101" cy="13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nodes</a:t>
            </a:r>
            <a:endParaRPr/>
          </a:p>
        </p:txBody>
      </p:sp>
      <p:sp>
        <p:nvSpPr>
          <p:cNvPr id="671" name="Google Shape;671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MicroPython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emlearn</a:t>
            </a:r>
            <a:endParaRPr/>
          </a:p>
        </p:txBody>
      </p:sp>
      <p:sp>
        <p:nvSpPr>
          <p:cNvPr id="672" name="Google Shape;672;p62"/>
          <p:cNvSpPr txBox="1"/>
          <p:nvPr>
            <p:ph idx="2" type="body"/>
          </p:nvPr>
        </p:nvSpPr>
        <p:spPr>
          <a:xfrm>
            <a:off x="4939500" y="3157075"/>
            <a:ext cx="38370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br>
              <a:rPr lang="en" sz="2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2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emlearn/emlearn-micropython</a:t>
            </a:r>
            <a:endParaRPr/>
          </a:p>
        </p:txBody>
      </p:sp>
      <p:pic>
        <p:nvPicPr>
          <p:cNvPr id="673" name="Google Shape;67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1900" y="1930719"/>
            <a:ext cx="3133050" cy="10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8" name="Google Shape;678;p63"/>
          <p:cNvGraphicFramePr/>
          <p:nvPr/>
        </p:nvGraphicFramePr>
        <p:xfrm>
          <a:off x="357375" y="14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2363425"/>
                <a:gridCol w="622575"/>
                <a:gridCol w="924425"/>
                <a:gridCol w="1073050"/>
                <a:gridCol w="1431050"/>
                <a:gridCol w="718050"/>
                <a:gridCol w="684575"/>
                <a:gridCol w="735875"/>
              </a:tblGrid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RAM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FLASH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CPU</a:t>
                      </a:r>
                      <a:r>
                        <a:rPr lang="en" sz="1200"/>
                        <a:t> (CoreMark)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IMU</a:t>
                      </a:r>
                      <a:br>
                        <a:rPr lang="en" sz="1200"/>
                      </a:br>
                      <a:r>
                        <a:rPr lang="en" sz="1000"/>
                        <a:t>100 hz</a:t>
                      </a:r>
                      <a:br>
                        <a:rPr lang="en" sz="1000"/>
                      </a:br>
                      <a:r>
                        <a:rPr lang="en" sz="1000"/>
                        <a:t>5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Sound</a:t>
                      </a:r>
                      <a:br>
                        <a:rPr lang="en" sz="1200"/>
                      </a:br>
                      <a:r>
                        <a:rPr lang="en" sz="1000"/>
                        <a:t>16 kHz</a:t>
                      </a:r>
                      <a:br>
                        <a:rPr lang="en" sz="1000"/>
                      </a:br>
                      <a:r>
                        <a:rPr lang="en" sz="1000"/>
                        <a:t>1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Image</a:t>
                      </a:r>
                      <a:br>
                        <a:rPr lang="en" sz="1200"/>
                      </a:br>
                      <a:r>
                        <a:rPr lang="en" sz="1000"/>
                        <a:t>64x64 px</a:t>
                      </a:r>
                      <a:br>
                        <a:rPr lang="en" sz="1000"/>
                      </a:br>
                      <a:r>
                        <a:rPr lang="en" sz="1000"/>
                        <a:t>1 fps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Uno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ATMega 328 @ 16 Mhz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BLE 33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NRF52840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ARM Cortex M4F @ 64 Mhz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ESP32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ESP32-S3 @ 240 Mhz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613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Teensy 4.0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ARM Cortex M7 @ 600 Mhz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9" name="Google Shape;67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feasibility versus microcontroller type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4"/>
          <p:cNvSpPr txBox="1"/>
          <p:nvPr>
            <p:ph type="title"/>
          </p:nvPr>
        </p:nvSpPr>
        <p:spPr>
          <a:xfrm>
            <a:off x="311700" y="555600"/>
            <a:ext cx="4208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Audio input - </a:t>
            </a:r>
            <a:r>
              <a:rPr b="1" lang="en"/>
              <a:t>machine.I2S</a:t>
            </a:r>
            <a:endParaRPr b="1"/>
          </a:p>
        </p:txBody>
      </p:sp>
      <p:sp>
        <p:nvSpPr>
          <p:cNvPr id="685" name="Google Shape;685;p64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4"/>
          <p:cNvSpPr txBox="1"/>
          <p:nvPr>
            <p:ph idx="1" type="body"/>
          </p:nvPr>
        </p:nvSpPr>
        <p:spPr>
          <a:xfrm>
            <a:off x="311700" y="1152475"/>
            <a:ext cx="40677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Digital microphone</a:t>
            </a:r>
            <a:r>
              <a:rPr lang="en" sz="1400"/>
              <a:t> or </a:t>
            </a:r>
            <a:r>
              <a:rPr b="1" lang="en" sz="1400"/>
              <a:t>external audio ADC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Can be done using I2S protocol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 ports </a:t>
            </a:r>
            <a:r>
              <a:rPr b="1" lang="en" sz="1400"/>
              <a:t>ESP32, STM32, RP2, NRF52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PDM</a:t>
            </a:r>
            <a:r>
              <a:rPr lang="en" sz="1400"/>
              <a:t> protocol not supported :(</a:t>
            </a:r>
            <a:endParaRPr sz="1400"/>
          </a:p>
        </p:txBody>
      </p:sp>
      <p:sp>
        <p:nvSpPr>
          <p:cNvPr id="687" name="Google Shape;687;p64"/>
          <p:cNvSpPr txBox="1"/>
          <p:nvPr/>
        </p:nvSpPr>
        <p:spPr>
          <a:xfrm>
            <a:off x="228775" y="4126800"/>
            <a:ext cx="446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 code</a:t>
            </a:r>
            <a:br>
              <a:rPr lang="en" sz="1200"/>
            </a:b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</a:t>
            </a:r>
            <a:b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tree/master/examples/soundlevel_iir</a:t>
            </a:r>
            <a:r>
              <a:rPr lang="en" sz="1200">
                <a:solidFill>
                  <a:schemeClr val="dk2"/>
                </a:solidFill>
              </a:rPr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https://github.com/miketeachman/micropython-i2s-examples</a:t>
            </a:r>
            <a:r>
              <a:rPr lang="en" sz="1200"/>
              <a:t> </a:t>
            </a:r>
            <a:endParaRPr sz="1200"/>
          </a:p>
        </p:txBody>
      </p:sp>
      <p:pic>
        <p:nvPicPr>
          <p:cNvPr id="688" name="Google Shape;68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6200" y="-25412"/>
            <a:ext cx="4407798" cy="51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/>
          <p:nvPr>
            <p:ph type="title"/>
          </p:nvPr>
        </p:nvSpPr>
        <p:spPr>
          <a:xfrm>
            <a:off x="311700" y="3270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Noise sensor using </a:t>
            </a:r>
            <a:r>
              <a:rPr b="1" lang="en"/>
              <a:t>emlearn_iir</a:t>
            </a:r>
            <a:endParaRPr b="1"/>
          </a:p>
        </p:txBody>
      </p:sp>
      <p:sp>
        <p:nvSpPr>
          <p:cNvPr id="695" name="Google Shape;695;p65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65"/>
          <p:cNvPicPr preferRelativeResize="0"/>
          <p:nvPr/>
        </p:nvPicPr>
        <p:blipFill rotWithShape="1">
          <a:blip r:embed="rId3">
            <a:alphaModFix/>
          </a:blip>
          <a:srcRect b="7708" l="36664" r="38167" t="26355"/>
          <a:stretch/>
        </p:blipFill>
        <p:spPr>
          <a:xfrm>
            <a:off x="6457875" y="-66100"/>
            <a:ext cx="2684925" cy="5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5"/>
          <p:cNvSpPr txBox="1"/>
          <p:nvPr/>
        </p:nvSpPr>
        <p:spPr>
          <a:xfrm>
            <a:off x="229332" y="4245175"/>
            <a:ext cx="45672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Complete example code</a:t>
            </a:r>
            <a:br>
              <a:rPr lang="en"/>
            </a:b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</a:t>
            </a:r>
            <a:b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tree/master/examples/soundlevel_iir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98" name="Google Shape;698;p65"/>
          <p:cNvPicPr preferRelativeResize="0"/>
          <p:nvPr/>
        </p:nvPicPr>
        <p:blipFill rotWithShape="1">
          <a:blip r:embed="rId7">
            <a:alphaModFix/>
          </a:blip>
          <a:srcRect b="0" l="0" r="0" t="10233"/>
          <a:stretch/>
        </p:blipFill>
        <p:spPr>
          <a:xfrm>
            <a:off x="3382875" y="912950"/>
            <a:ext cx="2557001" cy="19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5"/>
          <p:cNvSpPr txBox="1"/>
          <p:nvPr/>
        </p:nvSpPr>
        <p:spPr>
          <a:xfrm>
            <a:off x="362175" y="956475"/>
            <a:ext cx="31314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Using </a:t>
            </a:r>
            <a:r>
              <a:rPr b="1" lang="en">
                <a:solidFill>
                  <a:schemeClr val="dk2"/>
                </a:solidFill>
              </a:rPr>
              <a:t>machine.I2S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16 kHz samplerate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A weighting implemented with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Infinite Impulse Response (IIR) filter</a:t>
            </a:r>
            <a:br>
              <a:rPr lang="en">
                <a:solidFill>
                  <a:schemeClr val="dk2"/>
                </a:solidFill>
              </a:rPr>
            </a:br>
            <a:br>
              <a:rPr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emlearn_iir</a:t>
            </a:r>
            <a:br>
              <a:rPr b="1"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25% CPU usage total</a:t>
            </a:r>
            <a:br>
              <a:rPr b="1" lang="en">
                <a:solidFill>
                  <a:schemeClr val="dk2"/>
                </a:solidFill>
              </a:rPr>
            </a:br>
            <a:br>
              <a:rPr b="1"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pure MicroPython</a:t>
            </a:r>
            <a:br>
              <a:rPr b="1"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900% CPU - not feasible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00" name="Google Shape;700;p65"/>
          <p:cNvPicPr preferRelativeResize="0"/>
          <p:nvPr/>
        </p:nvPicPr>
        <p:blipFill rotWithShape="1">
          <a:blip r:embed="rId8">
            <a:alphaModFix/>
          </a:blip>
          <a:srcRect b="0" l="0" r="18180" t="0"/>
          <a:stretch/>
        </p:blipFill>
        <p:spPr>
          <a:xfrm>
            <a:off x="3392575" y="2917550"/>
            <a:ext cx="3941348" cy="14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Activity Detection with </a:t>
            </a:r>
            <a:r>
              <a:rPr b="1" lang="en"/>
              <a:t>emlearn_trees</a:t>
            </a:r>
            <a:endParaRPr b="1"/>
          </a:p>
        </p:txBody>
      </p:sp>
      <p:pic>
        <p:nvPicPr>
          <p:cNvPr id="706" name="Google Shape;7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6"/>
          <p:cNvSpPr txBox="1"/>
          <p:nvPr/>
        </p:nvSpPr>
        <p:spPr>
          <a:xfrm>
            <a:off x="340900" y="3235750"/>
            <a:ext cx="4048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Performance comparison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trees, max 100 leaf nodes, “digits”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     Inference time    Program space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m2cgen		   60.1 ms		179 kB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everywhereml        17.7 ms		154 kB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emlearn</a:t>
            </a:r>
            <a:r>
              <a:rPr lang="en">
                <a:solidFill>
                  <a:schemeClr val="dk1"/>
                </a:solidFill>
              </a:rPr>
              <a:t>                  </a:t>
            </a:r>
            <a:r>
              <a:rPr b="1" lang="en">
                <a:solidFill>
                  <a:schemeClr val="dk1"/>
                </a:solidFill>
              </a:rPr>
              <a:t>1.3 ms     	  15 kB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08" name="Google Shape;708;p66"/>
          <p:cNvSpPr txBox="1"/>
          <p:nvPr/>
        </p:nvSpPr>
        <p:spPr>
          <a:xfrm>
            <a:off x="4541500" y="4485350"/>
            <a:ext cx="44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emlearn is </a:t>
            </a:r>
            <a:r>
              <a:rPr b="1" lang="en">
                <a:solidFill>
                  <a:schemeClr val="dk1"/>
                </a:solidFill>
              </a:rPr>
              <a:t>10x faster and 10x more space efficient </a:t>
            </a:r>
            <a:r>
              <a:rPr lang="en">
                <a:solidFill>
                  <a:schemeClr val="dk1"/>
                </a:solidFill>
              </a:rPr>
              <a:t>compared to generating Python code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9" name="Google Shape;709;p66"/>
          <p:cNvPicPr preferRelativeResize="0"/>
          <p:nvPr/>
        </p:nvPicPr>
        <p:blipFill rotWithShape="1">
          <a:blip r:embed="rId4">
            <a:alphaModFix/>
          </a:blip>
          <a:srcRect b="43372" l="0" r="42935" t="28850"/>
          <a:stretch/>
        </p:blipFill>
        <p:spPr>
          <a:xfrm>
            <a:off x="383275" y="1489050"/>
            <a:ext cx="3991224" cy="1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6"/>
          <p:cNvSpPr txBox="1"/>
          <p:nvPr/>
        </p:nvSpPr>
        <p:spPr>
          <a:xfrm>
            <a:off x="354075" y="1004375"/>
            <a:ext cx="657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</a:t>
            </a:r>
            <a:r>
              <a:rPr b="1" lang="en" sz="1800"/>
              <a:t>Random Forest </a:t>
            </a:r>
            <a:r>
              <a:rPr lang="en" sz="1800"/>
              <a:t>classifier trained with </a:t>
            </a:r>
            <a:r>
              <a:rPr b="1" lang="en" sz="1800"/>
              <a:t>scikit-learn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11" name="Google Shape;711;p66"/>
          <p:cNvPicPr preferRelativeResize="0"/>
          <p:nvPr/>
        </p:nvPicPr>
        <p:blipFill rotWithShape="1">
          <a:blip r:embed="rId5">
            <a:alphaModFix/>
          </a:blip>
          <a:srcRect b="30124" l="25682" r="14170" t="34326"/>
          <a:stretch/>
        </p:blipFill>
        <p:spPr>
          <a:xfrm>
            <a:off x="4716975" y="1609300"/>
            <a:ext cx="2898674" cy="2284477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6"/>
          <p:cNvSpPr txBox="1"/>
          <p:nvPr/>
        </p:nvSpPr>
        <p:spPr>
          <a:xfrm>
            <a:off x="4513931" y="3952450"/>
            <a:ext cx="44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https://github.com/emlearn/emlearn-micropython</a:t>
            </a:r>
            <a:br>
              <a:rPr lang="en" u="sng">
                <a:solidFill>
                  <a:schemeClr val="hlink"/>
                </a:solidFill>
                <a:hlinkClick r:id="rId7"/>
              </a:rPr>
            </a:br>
            <a:r>
              <a:rPr lang="en" u="sng">
                <a:solidFill>
                  <a:schemeClr val="hlink"/>
                </a:solidFill>
                <a:hlinkClick r:id="rId8"/>
              </a:rPr>
              <a:t>/tree/master/examples/har_trees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7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r>
              <a:rPr lang="en"/>
              <a:t> - Feature Extraction</a:t>
            </a:r>
            <a:endParaRPr/>
          </a:p>
        </p:txBody>
      </p:sp>
      <p:sp>
        <p:nvSpPr>
          <p:cNvPr id="718" name="Google Shape;718;p67"/>
          <p:cNvSpPr txBox="1"/>
          <p:nvPr/>
        </p:nvSpPr>
        <p:spPr>
          <a:xfrm>
            <a:off x="311700" y="1154525"/>
            <a:ext cx="4867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Statistical summarizations are useful time-series features,</a:t>
            </a:r>
            <a:br>
              <a:rPr lang="en"/>
            </a:br>
            <a:r>
              <a:rPr lang="en"/>
              <a:t>sufficient for basic Human Activity Recognition.</a:t>
            </a:r>
            <a:endParaRPr/>
          </a:p>
        </p:txBody>
      </p:sp>
      <p:sp>
        <p:nvSpPr>
          <p:cNvPr id="719" name="Google Shape;719;p67"/>
          <p:cNvSpPr txBox="1"/>
          <p:nvPr/>
        </p:nvSpPr>
        <p:spPr>
          <a:xfrm>
            <a:off x="228775" y="4279200"/>
            <a:ext cx="52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720" name="Google Shape;720;p67"/>
          <p:cNvPicPr preferRelativeResize="0"/>
          <p:nvPr/>
        </p:nvPicPr>
        <p:blipFill rotWithShape="1">
          <a:blip r:embed="rId3">
            <a:alphaModFix/>
          </a:blip>
          <a:srcRect b="9395" l="10174" r="15392" t="9468"/>
          <a:stretch/>
        </p:blipFill>
        <p:spPr>
          <a:xfrm>
            <a:off x="6006450" y="457325"/>
            <a:ext cx="3136849" cy="301557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7"/>
          <p:cNvSpPr txBox="1"/>
          <p:nvPr/>
        </p:nvSpPr>
        <p:spPr>
          <a:xfrm>
            <a:off x="6006450" y="3565600"/>
            <a:ext cx="292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https://github.com/emlearn/emlearn-micropython/blob/master/examples/har_trees/timebased.py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Time-based features extraction</a:t>
            </a:r>
            <a:br>
              <a:rPr lang="en" sz="1000">
                <a:solidFill>
                  <a:schemeClr val="dk1"/>
                </a:solidFill>
              </a:rPr>
            </a:br>
            <a:r>
              <a:rPr i="1" lang="en" sz="1000">
                <a:solidFill>
                  <a:schemeClr val="dk1"/>
                </a:solidFill>
              </a:rPr>
              <a:t>Are Microcontrollers Ready for Deep Learning-Based Human Activity Recognition?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Atis Elsts, and Ryan McConville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https://www.mdpi.com/2079-9292/10/21/2640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sp>
        <p:nvSpPr>
          <p:cNvPr id="722" name="Google Shape;722;p67"/>
          <p:cNvSpPr txBox="1"/>
          <p:nvPr/>
        </p:nvSpPr>
        <p:spPr>
          <a:xfrm>
            <a:off x="311700" y="1909225"/>
            <a:ext cx="5984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!</a:t>
            </a:r>
            <a:r>
              <a:rPr lang="en">
                <a:solidFill>
                  <a:schemeClr val="dk2"/>
                </a:solidFill>
              </a:rPr>
              <a:t> Preprocessing </a:t>
            </a:r>
            <a:r>
              <a:rPr i="1" lang="en">
                <a:solidFill>
                  <a:schemeClr val="dk2"/>
                </a:solidFill>
              </a:rPr>
              <a:t>must be compatible</a:t>
            </a:r>
            <a:br>
              <a:rPr b="1" lang="en">
                <a:solidFill>
                  <a:schemeClr val="dk2"/>
                </a:solidFill>
              </a:rPr>
            </a:br>
            <a:r>
              <a:rPr i="1" lang="en">
                <a:solidFill>
                  <a:schemeClr val="dk2"/>
                </a:solidFill>
              </a:rPr>
              <a:t>between training</a:t>
            </a:r>
            <a:r>
              <a:rPr lang="en">
                <a:solidFill>
                  <a:schemeClr val="dk2"/>
                </a:solidFill>
              </a:rPr>
              <a:t> on host PC (CPython) </a:t>
            </a:r>
            <a:r>
              <a:rPr i="1" lang="en">
                <a:solidFill>
                  <a:schemeClr val="dk2"/>
                </a:solidFill>
              </a:rPr>
              <a:t>and device</a:t>
            </a:r>
            <a:r>
              <a:rPr lang="en">
                <a:solidFill>
                  <a:schemeClr val="dk2"/>
                </a:solidFill>
              </a:rPr>
              <a:t> (MicroPython)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Solution: Write preprocessor for MicroPython, re-use in Python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  </a:t>
            </a:r>
            <a:r>
              <a:rPr b="1" lang="en">
                <a:solidFill>
                  <a:schemeClr val="dk2"/>
                </a:solidFill>
              </a:rPr>
              <a:t>subprocess(‘micropython preprocess.py data.npy features.npy’)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Alternative: (when using common MicroPython/CPython subset)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  import mypreprocessor.py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micropython-npyfile to read/write Numpy .npy files</a:t>
            </a:r>
            <a:br>
              <a:rPr b="1" lang="en">
                <a:solidFill>
                  <a:schemeClr val="dk2"/>
                </a:solidFill>
              </a:rPr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https://github.com/jonnor/micropython-npyfile/</a:t>
            </a:r>
            <a:endParaRPr b="1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</a:t>
            </a:r>
            <a:r>
              <a:rPr lang="en"/>
              <a:t> on dataset</a:t>
            </a:r>
            <a:endParaRPr/>
          </a:p>
        </p:txBody>
      </p:sp>
      <p:sp>
        <p:nvSpPr>
          <p:cNvPr id="728" name="Google Shape;728;p68"/>
          <p:cNvSpPr txBox="1"/>
          <p:nvPr>
            <p:ph idx="1" type="body"/>
          </p:nvPr>
        </p:nvSpPr>
        <p:spPr>
          <a:xfrm>
            <a:off x="311700" y="1192500"/>
            <a:ext cx="42696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a scikit-learn based pipeline.</a:t>
            </a:r>
            <a:endParaRPr/>
          </a:p>
        </p:txBody>
      </p:sp>
      <p:pic>
        <p:nvPicPr>
          <p:cNvPr id="729" name="Google Shape;729;p68"/>
          <p:cNvPicPr preferRelativeResize="0"/>
          <p:nvPr/>
        </p:nvPicPr>
        <p:blipFill rotWithShape="1">
          <a:blip r:embed="rId3">
            <a:alphaModFix/>
          </a:blip>
          <a:srcRect b="1890" l="53305" r="1544" t="85737"/>
          <a:stretch/>
        </p:blipFill>
        <p:spPr>
          <a:xfrm>
            <a:off x="4406700" y="2800043"/>
            <a:ext cx="4591502" cy="73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8"/>
          <p:cNvPicPr preferRelativeResize="0"/>
          <p:nvPr/>
        </p:nvPicPr>
        <p:blipFill rotWithShape="1">
          <a:blip r:embed="rId3">
            <a:alphaModFix/>
          </a:blip>
          <a:srcRect b="41934" l="53305" r="1544" t="34514"/>
          <a:stretch/>
        </p:blipFill>
        <p:spPr>
          <a:xfrm>
            <a:off x="4406700" y="1383300"/>
            <a:ext cx="4591502" cy="13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8"/>
          <p:cNvSpPr txBox="1"/>
          <p:nvPr/>
        </p:nvSpPr>
        <p:spPr>
          <a:xfrm>
            <a:off x="311700" y="1658400"/>
            <a:ext cx="4193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Setup subject-based cross validation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splitter = </a:t>
            </a:r>
            <a:r>
              <a:rPr b="1" lang="en" sz="1100">
                <a:solidFill>
                  <a:schemeClr val="dk1"/>
                </a:solidFill>
              </a:rPr>
              <a:t>GroupShuffleSplit</a:t>
            </a:r>
            <a:r>
              <a:rPr lang="en" sz="1100">
                <a:solidFill>
                  <a:schemeClr val="dk1"/>
                </a:solidFill>
              </a:rPr>
              <a:t>(n_splits=n_splits, test_size=0.25,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random_state=random_state)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Random Forest 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clf = </a:t>
            </a:r>
            <a:r>
              <a:rPr b="1" lang="en" sz="1100">
                <a:solidFill>
                  <a:schemeClr val="dk1"/>
                </a:solidFill>
              </a:rPr>
              <a:t>RandomForestClassifier</a:t>
            </a:r>
            <a:r>
              <a:rPr lang="en" sz="1100">
                <a:solidFill>
                  <a:schemeClr val="dk1"/>
                </a:solidFill>
              </a:rPr>
              <a:t>(random_state = random_state,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n_jobs=1, class_weight = </a:t>
            </a:r>
            <a:r>
              <a:rPr lang="en" sz="1100">
                <a:solidFill>
                  <a:srgbClr val="A31515"/>
                </a:solidFill>
              </a:rPr>
              <a:t>"balanced"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Hyper-parameter search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 = </a:t>
            </a:r>
            <a:r>
              <a:rPr b="1" lang="en" sz="1100">
                <a:solidFill>
                  <a:schemeClr val="dk1"/>
                </a:solidFill>
              </a:rPr>
              <a:t>GridSearchCV</a:t>
            </a:r>
            <a:r>
              <a:rPr lang="en" sz="1100">
                <a:solidFill>
                  <a:schemeClr val="dk1"/>
                </a:solidFill>
              </a:rPr>
              <a:t>(clf, param_grid=hyperparameters,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scoring=metric, refit=metric, cv=splitter)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search.fit(X, Y, groups=groups)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32" name="Google Shape;732;p68"/>
          <p:cNvSpPr txBox="1"/>
          <p:nvPr/>
        </p:nvSpPr>
        <p:spPr>
          <a:xfrm>
            <a:off x="387900" y="4049575"/>
            <a:ext cx="59943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(clf)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3" name="Google Shape;733;p68"/>
          <p:cNvSpPr txBox="1"/>
          <p:nvPr>
            <p:ph idx="1" type="body"/>
          </p:nvPr>
        </p:nvSpPr>
        <p:spPr>
          <a:xfrm>
            <a:off x="4406700" y="3558363"/>
            <a:ext cx="12966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har_train.py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1187900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6078975" y="1246425"/>
            <a:ext cx="28080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Benefits vs sending data to cloud</a:t>
            </a:r>
            <a:endParaRPr b="1" sz="1800"/>
          </a:p>
          <a:p>
            <a:pPr indent="-279400" lvl="0" marL="3429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Stand-alone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latency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 efficiency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Privacy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cost</a:t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Sensor data analysis with Machine Learning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311700" y="4287050"/>
            <a:ext cx="8289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1) Read sensors</a:t>
            </a:r>
            <a:r>
              <a:rPr lang="en" sz="1800">
                <a:solidFill>
                  <a:schemeClr val="dk2"/>
                </a:solidFill>
              </a:rPr>
              <a:t> –&gt; </a:t>
            </a:r>
            <a:r>
              <a:rPr b="1" lang="en" sz="1800">
                <a:solidFill>
                  <a:schemeClr val="dk2"/>
                </a:solidFill>
              </a:rPr>
              <a:t>2) Process data *</a:t>
            </a:r>
            <a:r>
              <a:rPr lang="en" sz="1800">
                <a:solidFill>
                  <a:schemeClr val="dk2"/>
                </a:solidFill>
              </a:rPr>
              <a:t>  –&gt; </a:t>
            </a:r>
            <a:r>
              <a:rPr b="1" lang="en" sz="1800">
                <a:solidFill>
                  <a:schemeClr val="dk2"/>
                </a:solidFill>
              </a:rPr>
              <a:t>3) Transmit/act on data data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* including Digital Signal Processing (DSP) and Machine Learning (ML)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9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 - IIR filter</a:t>
            </a:r>
            <a:endParaRPr/>
          </a:p>
        </p:txBody>
      </p:sp>
      <p:sp>
        <p:nvSpPr>
          <p:cNvPr id="739" name="Google Shape;739;p69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9"/>
          <p:cNvSpPr txBox="1"/>
          <p:nvPr>
            <p:ph idx="1" type="body"/>
          </p:nvPr>
        </p:nvSpPr>
        <p:spPr>
          <a:xfrm>
            <a:off x="311700" y="1152475"/>
            <a:ext cx="3999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Standard sound level measurements are </a:t>
            </a:r>
            <a:r>
              <a:rPr b="1" lang="en" sz="1400"/>
              <a:t>A-weighted</a:t>
            </a:r>
            <a:r>
              <a:rPr lang="en" sz="1400"/>
              <a:t>. To approximate human hearing.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Typically, implemented using</a:t>
            </a:r>
            <a:br>
              <a:rPr lang="en" sz="1400"/>
            </a:br>
            <a:r>
              <a:rPr b="1" lang="en" sz="1400"/>
              <a:t>Infinite Impulse Response (IIR) filters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9"/>
          <p:cNvSpPr txBox="1"/>
          <p:nvPr/>
        </p:nvSpPr>
        <p:spPr>
          <a:xfrm>
            <a:off x="228775" y="4507800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742" name="Google Shape;742;p69"/>
          <p:cNvPicPr preferRelativeResize="0"/>
          <p:nvPr/>
        </p:nvPicPr>
        <p:blipFill rotWithShape="1">
          <a:blip r:embed="rId3">
            <a:alphaModFix/>
          </a:blip>
          <a:srcRect b="0" l="0" r="0" t="10233"/>
          <a:stretch/>
        </p:blipFill>
        <p:spPr>
          <a:xfrm>
            <a:off x="376750" y="2525151"/>
            <a:ext cx="3047674" cy="232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9"/>
          <p:cNvPicPr preferRelativeResize="0"/>
          <p:nvPr/>
        </p:nvPicPr>
        <p:blipFill rotWithShape="1">
          <a:blip r:embed="rId4">
            <a:alphaModFix/>
          </a:blip>
          <a:srcRect b="0" l="0" r="18180" t="0"/>
          <a:stretch/>
        </p:blipFill>
        <p:spPr>
          <a:xfrm>
            <a:off x="3883576" y="2882325"/>
            <a:ext cx="4936698" cy="1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263" y="235263"/>
            <a:ext cx="3957674" cy="256197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9"/>
          <p:cNvSpPr txBox="1"/>
          <p:nvPr/>
        </p:nvSpPr>
        <p:spPr>
          <a:xfrm>
            <a:off x="7082200" y="555600"/>
            <a:ext cx="198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1100 ms   900% CPU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Native emitter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Float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Too slow by ~10x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46" name="Google Shape;74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373" y="440500"/>
            <a:ext cx="3467400" cy="20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0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 - IIR filter</a:t>
            </a:r>
            <a:endParaRPr/>
          </a:p>
        </p:txBody>
      </p:sp>
      <p:sp>
        <p:nvSpPr>
          <p:cNvPr id="753" name="Google Shape;753;p70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0"/>
          <p:cNvSpPr txBox="1"/>
          <p:nvPr>
            <p:ph idx="1" type="body"/>
          </p:nvPr>
        </p:nvSpPr>
        <p:spPr>
          <a:xfrm>
            <a:off x="311700" y="1152475"/>
            <a:ext cx="3645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lang="en" sz="1400"/>
              <a:t>Using </a:t>
            </a:r>
            <a:r>
              <a:rPr b="1" lang="en" sz="1400"/>
              <a:t>emliir.mpy</a:t>
            </a:r>
            <a:r>
              <a:rPr lang="en" sz="1400"/>
              <a:t> native module helps a lot.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BUT - conversion from float/int16 too slow</a:t>
            </a:r>
            <a:br>
              <a:rPr lang="en" sz="1400"/>
            </a:br>
            <a:r>
              <a:rPr lang="en" sz="1400"/>
              <a:t>Also needs a native module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0"/>
          <p:cNvSpPr txBox="1"/>
          <p:nvPr/>
        </p:nvSpPr>
        <p:spPr>
          <a:xfrm>
            <a:off x="228775" y="4507800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56" name="Google Shape;756;p70"/>
          <p:cNvSpPr txBox="1"/>
          <p:nvPr/>
        </p:nvSpPr>
        <p:spPr>
          <a:xfrm>
            <a:off x="228775" y="4507800"/>
            <a:ext cx="61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emliir.mpy from emlearm-micropython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https://github.com/emlearn/emlearn-micropython/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757" name="Google Shape;75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075" y="2441500"/>
            <a:ext cx="3704806" cy="264827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0"/>
          <p:cNvSpPr txBox="1"/>
          <p:nvPr/>
        </p:nvSpPr>
        <p:spPr>
          <a:xfrm>
            <a:off x="6453900" y="2615763"/>
            <a:ext cx="265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need to convert data types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Adds 70ms+ with micropython.native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 slow! Total &gt; 100 ms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Must create native module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9" name="Google Shape;759;p70"/>
          <p:cNvSpPr txBox="1"/>
          <p:nvPr/>
        </p:nvSpPr>
        <p:spPr>
          <a:xfrm>
            <a:off x="6453900" y="107825"/>
            <a:ext cx="209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IIR filter only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Using emliir.mpy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native module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30 ms   20% CPU</a:t>
            </a:r>
            <a:r>
              <a:rPr lang="en">
                <a:solidFill>
                  <a:schemeClr val="dk1"/>
                </a:solidFill>
              </a:rPr>
              <a:t> - OK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0" name="Google Shape;76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1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Camera input</a:t>
            </a:r>
            <a:endParaRPr/>
          </a:p>
        </p:txBody>
      </p:sp>
      <p:sp>
        <p:nvSpPr>
          <p:cNvPr id="766" name="Google Shape;766;p71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1"/>
          <p:cNvSpPr txBox="1"/>
          <p:nvPr/>
        </p:nvSpPr>
        <p:spPr>
          <a:xfrm>
            <a:off x="311700" y="1154525"/>
            <a:ext cx="4778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part of standard APIs yet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micropython-camera-API</a:t>
            </a:r>
            <a:br>
              <a:rPr lang="en"/>
            </a:br>
            <a:r>
              <a:rPr lang="en"/>
              <a:t>Proposed API and implementation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(ESP32 only, for now)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b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cnadler86/micropython-camera-API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OpenMV</a:t>
            </a:r>
            <a:br>
              <a:rPr lang="en">
                <a:solidFill>
                  <a:schemeClr val="dk2"/>
                </a:solidFill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https://openmv.io/</a:t>
            </a:r>
            <a:r>
              <a:rPr lang="en">
                <a:solidFill>
                  <a:schemeClr val="dk2"/>
                </a:solidFill>
              </a:rPr>
              <a:t>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Custom MicroPython distribution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Focused on Computer Vision / Machine Vision</a:t>
            </a:r>
            <a:br>
              <a:rPr lang="en" sz="18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pic>
        <p:nvPicPr>
          <p:cNvPr id="768" name="Google Shape;768;p71"/>
          <p:cNvPicPr preferRelativeResize="0"/>
          <p:nvPr/>
        </p:nvPicPr>
        <p:blipFill rotWithShape="1">
          <a:blip r:embed="rId7">
            <a:alphaModFix/>
          </a:blip>
          <a:srcRect b="13571" l="8945" r="46507" t="23858"/>
          <a:stretch/>
        </p:blipFill>
        <p:spPr>
          <a:xfrm>
            <a:off x="6119450" y="323200"/>
            <a:ext cx="1068113" cy="14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6900" y="1554725"/>
            <a:ext cx="2937900" cy="293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2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Image classification with </a:t>
            </a:r>
            <a:r>
              <a:rPr b="1" lang="en"/>
              <a:t>emlearn_cnn</a:t>
            </a:r>
            <a:endParaRPr b="1"/>
          </a:p>
        </p:txBody>
      </p:sp>
      <p:sp>
        <p:nvSpPr>
          <p:cNvPr id="775" name="Google Shape;775;p72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2"/>
          <p:cNvSpPr txBox="1"/>
          <p:nvPr/>
        </p:nvSpPr>
        <p:spPr>
          <a:xfrm>
            <a:off x="311700" y="1154525"/>
            <a:ext cx="5589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Convolutional Neural Network (CNN)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Running on ESP32-S3 (example)</a:t>
            </a:r>
            <a:br>
              <a:rPr lang="en" sz="1800">
                <a:solidFill>
                  <a:schemeClr val="dk2"/>
                </a:solidFill>
              </a:rPr>
            </a:b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Input dimensions: 	32x32 px - 96x96 px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Layers: 				3 - 4 layers.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Framerate: 			1 - 10 FPS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Complete example code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</a:t>
            </a:r>
            <a:b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tree/master/examples/mnist_cnn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77" name="Google Shape;777;p72"/>
          <p:cNvSpPr txBox="1"/>
          <p:nvPr/>
        </p:nvSpPr>
        <p:spPr>
          <a:xfrm>
            <a:off x="5837300" y="1745625"/>
            <a:ext cx="307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778" name="Google Shape;77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0025" y="555600"/>
            <a:ext cx="3304449" cy="11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9571" y="1717075"/>
            <a:ext cx="3834780" cy="33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3"/>
          <p:cNvSpPr txBox="1"/>
          <p:nvPr>
            <p:ph type="title"/>
          </p:nvPr>
        </p:nvSpPr>
        <p:spPr>
          <a:xfrm>
            <a:off x="265500" y="18153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ensembles</a:t>
            </a:r>
            <a:endParaRPr/>
          </a:p>
        </p:txBody>
      </p:sp>
      <p:sp>
        <p:nvSpPr>
          <p:cNvPr id="785" name="Google Shape;785;p73"/>
          <p:cNvSpPr txBox="1"/>
          <p:nvPr>
            <p:ph idx="1" type="subTitle"/>
          </p:nvPr>
        </p:nvSpPr>
        <p:spPr>
          <a:xfrm>
            <a:off x="265500" y="34774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/ Decision Tree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most popular model in emlearn</a:t>
            </a:r>
            <a:endParaRPr/>
          </a:p>
        </p:txBody>
      </p:sp>
      <p:pic>
        <p:nvPicPr>
          <p:cNvPr id="787" name="Google Shape;7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4"/>
          <p:cNvSpPr txBox="1"/>
          <p:nvPr>
            <p:ph idx="1" type="body"/>
          </p:nvPr>
        </p:nvSpPr>
        <p:spPr>
          <a:xfrm>
            <a:off x="311700" y="1152475"/>
            <a:ext cx="85206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scikit-learn decision trees store class probabilities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 leaf-nodes. Size: n_leaves * n_classes * 4 bytes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Consequence: Leaves take a large amount of space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emlearn (since 2019) does </a:t>
            </a:r>
            <a:r>
              <a:rPr b="1" lang="en">
                <a:solidFill>
                  <a:schemeClr val="dk1"/>
                </a:solidFill>
              </a:rPr>
              <a:t>hard majority voting</a:t>
            </a:r>
            <a:r>
              <a:rPr lang="en">
                <a:solidFill>
                  <a:schemeClr val="dk1"/>
                </a:solidFill>
              </a:rPr>
              <a:t> instead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does </a:t>
            </a:r>
            <a:r>
              <a:rPr b="1" lang="en">
                <a:solidFill>
                  <a:schemeClr val="dk1"/>
                </a:solidFill>
              </a:rPr>
              <a:t>leaf-node de-duplication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across</a:t>
            </a:r>
            <a:r>
              <a:rPr lang="en">
                <a:solidFill>
                  <a:schemeClr val="dk1"/>
                </a:solidFill>
              </a:rPr>
              <a:t> all trees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Size: n_classes * 1 * 1 byte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Saving </a:t>
            </a:r>
            <a:r>
              <a:rPr lang="en">
                <a:solidFill>
                  <a:schemeClr val="dk1"/>
                </a:solidFill>
              </a:rPr>
              <a:t>50-80% of space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Tradeoff: May read to reduced predictive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performance with some leaf values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3" name="Google Shape;793;p74"/>
          <p:cNvPicPr preferRelativeResize="0"/>
          <p:nvPr/>
        </p:nvPicPr>
        <p:blipFill rotWithShape="1">
          <a:blip r:embed="rId3">
            <a:alphaModFix/>
          </a:blip>
          <a:srcRect b="53861" l="0" r="33168" t="0"/>
          <a:stretch/>
        </p:blipFill>
        <p:spPr>
          <a:xfrm>
            <a:off x="5973250" y="506775"/>
            <a:ext cx="2593601" cy="12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Leaf compression</a:t>
            </a:r>
            <a:endParaRPr/>
          </a:p>
        </p:txBody>
      </p:sp>
      <p:graphicFrame>
        <p:nvGraphicFramePr>
          <p:cNvPr id="795" name="Google Shape;795;p74"/>
          <p:cNvGraphicFramePr/>
          <p:nvPr/>
        </p:nvGraphicFramePr>
        <p:xfrm>
          <a:off x="5365800" y="325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96" name="Google Shape;796;p74"/>
          <p:cNvGraphicFramePr/>
          <p:nvPr/>
        </p:nvGraphicFramePr>
        <p:xfrm>
          <a:off x="8093650" y="325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97" name="Google Shape;797;p74"/>
          <p:cNvGraphicFramePr/>
          <p:nvPr/>
        </p:nvGraphicFramePr>
        <p:xfrm>
          <a:off x="5365800" y="3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98" name="Google Shape;798;p74"/>
          <p:cNvGraphicFramePr/>
          <p:nvPr/>
        </p:nvGraphicFramePr>
        <p:xfrm>
          <a:off x="8093650" y="3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99" name="Google Shape;799;p74"/>
          <p:cNvGraphicFramePr/>
          <p:nvPr/>
        </p:nvGraphicFramePr>
        <p:xfrm>
          <a:off x="5365800" y="404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800" name="Google Shape;800;p74"/>
          <p:cNvCxnSpPr/>
          <p:nvPr/>
        </p:nvCxnSpPr>
        <p:spPr>
          <a:xfrm flipH="1" rot="10800000">
            <a:off x="7519400" y="3832150"/>
            <a:ext cx="647100" cy="46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74"/>
          <p:cNvCxnSpPr/>
          <p:nvPr/>
        </p:nvCxnSpPr>
        <p:spPr>
          <a:xfrm flipH="1" rot="10800000">
            <a:off x="7544925" y="3781075"/>
            <a:ext cx="579000" cy="16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74"/>
          <p:cNvCxnSpPr/>
          <p:nvPr/>
        </p:nvCxnSpPr>
        <p:spPr>
          <a:xfrm flipH="1" rot="10800000">
            <a:off x="7553450" y="3525475"/>
            <a:ext cx="6303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803" name="Google Shape;803;p74"/>
          <p:cNvGraphicFramePr/>
          <p:nvPr/>
        </p:nvGraphicFramePr>
        <p:xfrm>
          <a:off x="5365800" y="444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0.30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804" name="Google Shape;804;p74"/>
          <p:cNvCxnSpPr/>
          <p:nvPr/>
        </p:nvCxnSpPr>
        <p:spPr>
          <a:xfrm flipH="1" rot="10800000">
            <a:off x="7549250" y="3902850"/>
            <a:ext cx="638700" cy="77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5" name="Google Shape;805;p74"/>
          <p:cNvSpPr txBox="1"/>
          <p:nvPr/>
        </p:nvSpPr>
        <p:spPr>
          <a:xfrm>
            <a:off x="4572000" y="4367175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</a:rPr>
              <a:t>Not ideal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806" name="Google Shape;806;p74"/>
          <p:cNvSpPr txBox="1"/>
          <p:nvPr/>
        </p:nvSpPr>
        <p:spPr>
          <a:xfrm>
            <a:off x="4514400" y="3462850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Lossless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807" name="Google Shape;807;p74"/>
          <p:cNvSpPr txBox="1"/>
          <p:nvPr/>
        </p:nvSpPr>
        <p:spPr>
          <a:xfrm>
            <a:off x="5973250" y="4736475"/>
            <a:ext cx="17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………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Inference modes</a:t>
            </a:r>
            <a:endParaRPr/>
          </a:p>
        </p:txBody>
      </p:sp>
      <p:sp>
        <p:nvSpPr>
          <p:cNvPr id="813" name="Google Shape;813;p75"/>
          <p:cNvSpPr txBox="1"/>
          <p:nvPr>
            <p:ph idx="1" type="body"/>
          </p:nvPr>
        </p:nvSpPr>
        <p:spPr>
          <a:xfrm>
            <a:off x="311700" y="619075"/>
            <a:ext cx="41676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Data structure (“loadable”)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 sz="1400">
                <a:solidFill>
                  <a:schemeClr val="dk1"/>
                </a:solidFill>
              </a:rPr>
              <a:t>Can be loaded at runtime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Only supports float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4" name="Google Shape;814;p75"/>
          <p:cNvSpPr txBox="1"/>
          <p:nvPr/>
        </p:nvSpPr>
        <p:spPr>
          <a:xfrm>
            <a:off x="379825" y="1468675"/>
            <a:ext cx="39546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73A49"/>
                </a:solidFill>
              </a:rPr>
              <a:t>static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EmlTreesNode xor_model_nodes[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] =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2</a:t>
            </a:r>
            <a:r>
              <a:rPr b="1" lang="en" sz="1100">
                <a:solidFill>
                  <a:schemeClr val="dk1"/>
                </a:solidFill>
              </a:rPr>
              <a:t> },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.........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0.421164f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-2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-1</a:t>
            </a:r>
            <a:r>
              <a:rPr b="1" lang="en" sz="1100">
                <a:solidFill>
                  <a:schemeClr val="dk1"/>
                </a:solidFill>
              </a:rPr>
              <a:t> }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EmlTrees xor_model = {  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,  xor_model_nodes,  ……  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F42C1"/>
                </a:solidFill>
              </a:rPr>
              <a:t>eml_trees_predict_tree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EmlTrees *f,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tree_root,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4292E"/>
                </a:solidFill>
              </a:rPr>
              <a:t>                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int8_t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n = tree_root;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while</a:t>
            </a:r>
            <a:r>
              <a:rPr lang="en" sz="1100">
                <a:solidFill>
                  <a:schemeClr val="dk1"/>
                </a:solidFill>
              </a:rPr>
              <a:t> (n &gt;=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value = f[forest-&gt;nodes[node_idx].feature];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point = forest-&gt;nodes[node_idx].value;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int16_t</a:t>
            </a:r>
            <a:r>
              <a:rPr b="1" lang="en" sz="1100">
                <a:solidFill>
                  <a:schemeClr val="dk1"/>
                </a:solidFill>
              </a:rPr>
              <a:t> child = (value &lt; point) 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	f-&gt;nodes[n].left : f-&gt;nodes[n].right;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…..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leaf;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15" name="Google Shape;815;p75"/>
          <p:cNvSpPr txBox="1"/>
          <p:nvPr/>
        </p:nvSpPr>
        <p:spPr>
          <a:xfrm>
            <a:off x="4940000" y="1468675"/>
            <a:ext cx="37398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inline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6F42C1"/>
                </a:solidFill>
              </a:rPr>
              <a:t>xor_model_tree_0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0.466316f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0.256702f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0.464752f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....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16" name="Google Shape;816;p75"/>
          <p:cNvSpPr txBox="1"/>
          <p:nvPr/>
        </p:nvSpPr>
        <p:spPr>
          <a:xfrm>
            <a:off x="4836900" y="675175"/>
            <a:ext cx="407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generation (“inline”)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Supports int8/int16/int32 and float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</a:t>
            </a:r>
            <a:r>
              <a:rPr lang="en"/>
              <a:t>K-means clustering for leaf de-duplication</a:t>
            </a:r>
            <a:endParaRPr/>
          </a:p>
        </p:txBody>
      </p:sp>
      <p:sp>
        <p:nvSpPr>
          <p:cNvPr id="822" name="Google Shape;822;p76"/>
          <p:cNvSpPr txBox="1"/>
          <p:nvPr>
            <p:ph idx="1" type="body"/>
          </p:nvPr>
        </p:nvSpPr>
        <p:spPr>
          <a:xfrm>
            <a:off x="5858200" y="730475"/>
            <a:ext cx="25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Preliminary</a:t>
            </a:r>
            <a:r>
              <a:rPr lang="en">
                <a:solidFill>
                  <a:schemeClr val="dk1"/>
                </a:solidFill>
              </a:rPr>
              <a:t> results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paper to follow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3" name="Google Shape;823;p76"/>
          <p:cNvPicPr preferRelativeResize="0"/>
          <p:nvPr/>
        </p:nvPicPr>
        <p:blipFill rotWithShape="1">
          <a:blip r:embed="rId3">
            <a:alphaModFix/>
          </a:blip>
          <a:srcRect b="11494" l="5116" r="6963" t="8518"/>
          <a:stretch/>
        </p:blipFill>
        <p:spPr>
          <a:xfrm>
            <a:off x="4572000" y="1559150"/>
            <a:ext cx="4387876" cy="1996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76"/>
          <p:cNvGrpSpPr/>
          <p:nvPr/>
        </p:nvGrpSpPr>
        <p:grpSpPr>
          <a:xfrm>
            <a:off x="79050" y="1577950"/>
            <a:ext cx="4545725" cy="3414625"/>
            <a:chOff x="502150" y="603975"/>
            <a:chExt cx="4545725" cy="3414625"/>
          </a:xfrm>
        </p:grpSpPr>
        <p:pic>
          <p:nvPicPr>
            <p:cNvPr id="825" name="Google Shape;825;p76"/>
            <p:cNvPicPr preferRelativeResize="0"/>
            <p:nvPr/>
          </p:nvPicPr>
          <p:blipFill rotWithShape="1">
            <a:blip r:embed="rId4">
              <a:alphaModFix/>
            </a:blip>
            <a:srcRect b="4260" l="1539" r="27864" t="0"/>
            <a:stretch/>
          </p:blipFill>
          <p:spPr>
            <a:xfrm>
              <a:off x="502150" y="603975"/>
              <a:ext cx="4545725" cy="227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76"/>
            <p:cNvSpPr txBox="1"/>
            <p:nvPr/>
          </p:nvSpPr>
          <p:spPr>
            <a:xfrm>
              <a:off x="502150" y="2971900"/>
              <a:ext cx="3585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</a:rPr>
                <a:t>Hard majority</a:t>
              </a:r>
              <a:br>
                <a:rPr b="1" lang="en">
                  <a:solidFill>
                    <a:srgbClr val="990000"/>
                  </a:solidFill>
                </a:rPr>
              </a:br>
              <a:r>
                <a:rPr lang="en">
                  <a:solidFill>
                    <a:srgbClr val="990000"/>
                  </a:solidFill>
                </a:rPr>
                <a:t>sometimes bad: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Failed perf constraint on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75% of datasets </a:t>
              </a:r>
              <a:endParaRPr>
                <a:solidFill>
                  <a:srgbClr val="990000"/>
                </a:solidFill>
              </a:endParaRPr>
            </a:p>
          </p:txBody>
        </p:sp>
        <p:pic>
          <p:nvPicPr>
            <p:cNvPr id="827" name="Google Shape;827;p76"/>
            <p:cNvPicPr preferRelativeResize="0"/>
            <p:nvPr/>
          </p:nvPicPr>
          <p:blipFill rotWithShape="1">
            <a:blip r:embed="rId4">
              <a:alphaModFix/>
            </a:blip>
            <a:srcRect b="20455" l="71774" r="0" t="22036"/>
            <a:stretch/>
          </p:blipFill>
          <p:spPr>
            <a:xfrm>
              <a:off x="1122925" y="677775"/>
              <a:ext cx="1377678" cy="103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8" name="Google Shape;828;p76"/>
          <p:cNvSpPr txBox="1"/>
          <p:nvPr/>
        </p:nvSpPr>
        <p:spPr>
          <a:xfrm>
            <a:off x="5040525" y="4013050"/>
            <a:ext cx="40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2-8 leaves per class sufficient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0% of datasets failed performance constraint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High model size compression 50-90%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829" name="Google Shape;829;p76"/>
          <p:cNvSpPr txBox="1"/>
          <p:nvPr/>
        </p:nvSpPr>
        <p:spPr>
          <a:xfrm>
            <a:off x="399325" y="601175"/>
            <a:ext cx="50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Optimizing for: Small model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Constraint: Under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percentage</a:t>
            </a:r>
            <a:r>
              <a:rPr lang="en">
                <a:solidFill>
                  <a:schemeClr val="dk1"/>
                </a:solidFill>
              </a:rPr>
              <a:t> point drop in AUC ROC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Evaluating on 48 datasets from OpenML CC18 suite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0" name="Google Shape;830;p76"/>
          <p:cNvSpPr txBox="1"/>
          <p:nvPr/>
        </p:nvSpPr>
        <p:spPr>
          <a:xfrm>
            <a:off x="2112425" y="40130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Clustering with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N leaves per class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Allows adaptable size/perf tradeoff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- relevant across the task complexity range</a:t>
            </a:r>
            <a:endParaRPr/>
          </a:p>
        </p:txBody>
      </p:sp>
      <p:pic>
        <p:nvPicPr>
          <p:cNvPr id="836" name="Google Shape;8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50" y="2487775"/>
            <a:ext cx="3065399" cy="1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7"/>
          <p:cNvSpPr txBox="1"/>
          <p:nvPr>
            <p:ph idx="1" type="body"/>
          </p:nvPr>
        </p:nvSpPr>
        <p:spPr>
          <a:xfrm>
            <a:off x="218450" y="4370450"/>
            <a:ext cx="85206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1. “Are Microcontrollers Ready for Deep Learning-Based Human Activity Recognition?”</a:t>
            </a:r>
            <a:br>
              <a:rPr i="1"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	</a:t>
            </a:r>
            <a:r>
              <a:rPr lang="en" sz="700">
                <a:solidFill>
                  <a:schemeClr val="dk1"/>
                </a:solidFill>
              </a:rPr>
              <a:t>Atis Elsts,  Ryan McConville (2021)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https://www.mdpi.com/2079-9292/10/21/2640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2. </a:t>
            </a:r>
            <a:r>
              <a:rPr i="1" lang="en" sz="700">
                <a:solidFill>
                  <a:schemeClr val="dk1"/>
                </a:solidFill>
              </a:rPr>
              <a:t>“Two-stage Human Activity Recognition on Microcontrollers with Decision Trees and CNNs”</a:t>
            </a:r>
            <a:r>
              <a:rPr lang="en" sz="700">
                <a:solidFill>
                  <a:schemeClr val="dk1"/>
                </a:solidFill>
              </a:rPr>
              <a:t>.</a:t>
            </a:r>
            <a:br>
              <a:rPr lang="en" sz="700">
                <a:solidFill>
                  <a:schemeClr val="dk1"/>
                </a:solidFill>
              </a:rPr>
            </a:br>
            <a:r>
              <a:rPr lang="en" sz="700">
                <a:solidFill>
                  <a:schemeClr val="dk1"/>
                </a:solidFill>
              </a:rPr>
              <a:t>	Francesco Daghero, Daniele Jahier Pagliari, Massimo Poncino (2022)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https://arxiv.org/abs/2206.07652</a:t>
            </a:r>
            <a:r>
              <a:rPr lang="en" sz="700">
                <a:solidFill>
                  <a:schemeClr val="dk1"/>
                </a:solidFill>
              </a:rPr>
              <a:t> </a:t>
            </a:r>
            <a:br>
              <a:rPr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3. “Energy Efficiency of Inference Algorithms for Clinical Laboratory Data Sets: Green Artificial Intelligence Study”</a:t>
            </a:r>
            <a:endParaRPr i="1"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	Jia-Ruei Yu et. al (2022) </a:t>
            </a:r>
            <a:r>
              <a:rPr i="1" lang="en" sz="700" u="sng">
                <a:solidFill>
                  <a:schemeClr val="hlink"/>
                </a:solidFill>
                <a:hlinkClick r:id="rId6"/>
              </a:rPr>
              <a:t>https://www.jmir.org/2022/1/e28036/</a:t>
            </a:r>
            <a:r>
              <a:rPr i="1"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838" name="Google Shape;838;p77"/>
          <p:cNvSpPr txBox="1"/>
          <p:nvPr/>
        </p:nvSpPr>
        <p:spPr>
          <a:xfrm>
            <a:off x="5806650" y="1053600"/>
            <a:ext cx="355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High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Combine with neural network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Daghero et.al [2] showed up to 67.7% energy saving using two-stage approach</a:t>
            </a:r>
            <a:endParaRPr/>
          </a:p>
        </p:txBody>
      </p:sp>
      <p:sp>
        <p:nvSpPr>
          <p:cNvPr id="839" name="Google Shape;839;p77"/>
          <p:cNvSpPr txBox="1"/>
          <p:nvPr/>
        </p:nvSpPr>
        <p:spPr>
          <a:xfrm>
            <a:off x="2537525" y="1028975"/>
            <a:ext cx="318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Medium</a:t>
            </a:r>
            <a:br>
              <a:rPr lang="en" sz="1800"/>
            </a:br>
            <a:r>
              <a:rPr lang="en" sz="1800"/>
              <a:t>Alternative to deep learning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Elsts et.al [1] showed performance matching a deep-learning approach,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</a:t>
            </a:r>
            <a:r>
              <a:rPr lang="en">
                <a:solidFill>
                  <a:schemeClr val="dk1"/>
                </a:solidFill>
              </a:rPr>
              <a:t>10x to 100x better </a:t>
            </a:r>
            <a:r>
              <a:rPr lang="en"/>
              <a:t>resource usage</a:t>
            </a:r>
            <a:endParaRPr/>
          </a:p>
        </p:txBody>
      </p:sp>
      <p:pic>
        <p:nvPicPr>
          <p:cNvPr id="840" name="Google Shape;840;p77"/>
          <p:cNvPicPr preferRelativeResize="0"/>
          <p:nvPr/>
        </p:nvPicPr>
        <p:blipFill rotWithShape="1">
          <a:blip r:embed="rId7">
            <a:alphaModFix/>
          </a:blip>
          <a:srcRect b="21587" l="0" r="0" t="6309"/>
          <a:stretch/>
        </p:blipFill>
        <p:spPr>
          <a:xfrm>
            <a:off x="2876625" y="2578025"/>
            <a:ext cx="2341299" cy="15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77"/>
          <p:cNvSpPr txBox="1"/>
          <p:nvPr/>
        </p:nvSpPr>
        <p:spPr>
          <a:xfrm>
            <a:off x="80800" y="1053600"/>
            <a:ext cx="2372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Low</a:t>
            </a:r>
            <a:br>
              <a:rPr lang="en" sz="1800"/>
            </a:br>
            <a:r>
              <a:rPr lang="en" sz="1800"/>
              <a:t>Go-to for tabular 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easy to get good performance, with minimal tweaking.</a:t>
            </a:r>
            <a:endParaRPr/>
          </a:p>
        </p:txBody>
      </p:sp>
      <p:pic>
        <p:nvPicPr>
          <p:cNvPr id="842" name="Google Shape;842;p77"/>
          <p:cNvPicPr preferRelativeResize="0"/>
          <p:nvPr/>
        </p:nvPicPr>
        <p:blipFill rotWithShape="1">
          <a:blip r:embed="rId8">
            <a:alphaModFix/>
          </a:blip>
          <a:srcRect b="0" l="8865" r="6373" t="0"/>
          <a:stretch/>
        </p:blipFill>
        <p:spPr>
          <a:xfrm>
            <a:off x="311712" y="2487775"/>
            <a:ext cx="2075337" cy="17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</a:t>
            </a:r>
            <a:br>
              <a:rPr lang="en"/>
            </a:br>
            <a:r>
              <a:rPr lang="en"/>
              <a:t>MicroPython</a:t>
            </a:r>
            <a:endParaRPr/>
          </a:p>
        </p:txBody>
      </p:sp>
      <p:sp>
        <p:nvSpPr>
          <p:cNvPr id="848" name="Google Shape;848;p7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50" y="2803075"/>
            <a:ext cx="26789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41731" r="9528" t="36980"/>
          <a:stretch/>
        </p:blipFill>
        <p:spPr>
          <a:xfrm>
            <a:off x="2913400" y="2756138"/>
            <a:ext cx="3317210" cy="24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10156" l="0" r="46714" t="4351"/>
          <a:stretch/>
        </p:blipFill>
        <p:spPr>
          <a:xfrm>
            <a:off x="0" y="0"/>
            <a:ext cx="2921050" cy="28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5">
            <a:alphaModFix/>
          </a:blip>
          <a:srcRect b="0" l="31006" r="17289" t="0"/>
          <a:stretch/>
        </p:blipFill>
        <p:spPr>
          <a:xfrm>
            <a:off x="0" y="2778575"/>
            <a:ext cx="2921050" cy="2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6">
            <a:alphaModFix/>
          </a:blip>
          <a:srcRect b="0" l="35249" r="0" t="0"/>
          <a:stretch/>
        </p:blipFill>
        <p:spPr>
          <a:xfrm>
            <a:off x="5927400" y="-811725"/>
            <a:ext cx="3216599" cy="372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7">
            <a:alphaModFix/>
          </a:blip>
          <a:srcRect b="17891" l="4670" r="37526" t="0"/>
          <a:stretch/>
        </p:blipFill>
        <p:spPr>
          <a:xfrm>
            <a:off x="2921050" y="0"/>
            <a:ext cx="3006351" cy="27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8">
            <a:alphaModFix/>
          </a:blip>
          <a:srcRect b="0" l="823" r="13376" t="12487"/>
          <a:stretch/>
        </p:blipFill>
        <p:spPr>
          <a:xfrm>
            <a:off x="5927400" y="2732375"/>
            <a:ext cx="3216599" cy="24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115888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Consumer Tech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110213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Industrial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6104538" y="2270675"/>
            <a:ext cx="21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Fun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for MicroPython - comparisons</a:t>
            </a:r>
            <a:endParaRPr/>
          </a:p>
        </p:txBody>
      </p:sp>
      <p:graphicFrame>
        <p:nvGraphicFramePr>
          <p:cNvPr id="855" name="Google Shape;855;p79"/>
          <p:cNvGraphicFramePr/>
          <p:nvPr/>
        </p:nvGraphicFramePr>
        <p:xfrm>
          <a:off x="371988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{BE9F3DF4-0A30-4268-9A85-AD78B5D47B4F}</a:tableStyleId>
              </a:tblPr>
              <a:tblGrid>
                <a:gridCol w="1381575"/>
                <a:gridCol w="1910475"/>
                <a:gridCol w="1646025"/>
                <a:gridCol w="1646025"/>
                <a:gridCol w="1646025"/>
              </a:tblGrid>
              <a:tr h="37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Project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Deployment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Models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Program s</a:t>
                      </a:r>
                      <a:r>
                        <a:rPr b="1" lang="en" sz="1300"/>
                        <a:t>ize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Compute time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emlearn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Native mod .mpy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KNN, CNN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everywhereml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SVM, </a:t>
                      </a:r>
                      <a:r>
                        <a:rPr lang="en" sz="1300"/>
                        <a:t>KNN,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m2cgen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SVM, KNN, MLP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OpenMV.tf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Custom Fork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CNN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ulab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User C module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(build-your-own)</a:t>
                      </a:r>
                      <a:br>
                        <a:rPr lang="en" sz="1300" u="sng">
                          <a:solidFill>
                            <a:srgbClr val="990000"/>
                          </a:solidFill>
                        </a:rPr>
                      </a:b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Using nda</a:t>
                      </a: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rray primitives</a:t>
                      </a:r>
                      <a:endParaRPr sz="1300" u="sng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Unknown</a:t>
                      </a:r>
                      <a:br>
                        <a:rPr lang="en" sz="1300">
                          <a:solidFill>
                            <a:schemeClr val="dk1"/>
                          </a:solidFill>
                        </a:rPr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(assume good)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0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0"/>
          <p:cNvSpPr txBox="1"/>
          <p:nvPr>
            <p:ph idx="1" type="body"/>
          </p:nvPr>
        </p:nvSpPr>
        <p:spPr>
          <a:xfrm>
            <a:off x="311700" y="1152475"/>
            <a:ext cx="5082000" cy="3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degree of compatibility - but never 100%</a:t>
            </a:r>
            <a:br>
              <a:rPr b="1" lang="en"/>
            </a:br>
            <a:r>
              <a:rPr lang="en"/>
              <a:t>Continuous job to keep up with CPython</a:t>
            </a:r>
            <a:br>
              <a:rPr lang="en"/>
            </a:br>
            <a:r>
              <a:rPr lang="en"/>
              <a:t>Some differences inherent  - from &lt; 1 MB RAM and FLASH</a:t>
            </a:r>
            <a:br>
              <a:rPr lang="en"/>
            </a:br>
            <a:br>
              <a:rPr lang="en"/>
            </a:br>
            <a:r>
              <a:rPr b="1" lang="en"/>
              <a:t>Included libraries are minimal</a:t>
            </a:r>
            <a:br>
              <a:rPr lang="en"/>
            </a:br>
            <a:r>
              <a:rPr lang="en"/>
              <a:t>micropython-lib has more extensisive/featured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https://github.com/micropython/micropython-lib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Known incompatibilities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https://docs.micropython.org/en/latest/genrst/index.html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#micropython-differences-from-cpython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b="1" lang="en"/>
              <a:t>Not implemented </a:t>
            </a:r>
            <a:r>
              <a:rPr lang="en"/>
              <a:t>(by CPython major release)</a:t>
            </a:r>
            <a:br>
              <a:rPr b="1"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https://github.com/micropython/micropython/issues/</a:t>
            </a:r>
            <a:br>
              <a:rPr lang="en" u="sng">
                <a:solidFill>
                  <a:schemeClr val="hlink"/>
                </a:solidFill>
                <a:hlinkClick r:id="rId8"/>
              </a:rPr>
            </a:br>
            <a:r>
              <a:rPr lang="en" u="sng">
                <a:solidFill>
                  <a:schemeClr val="hlink"/>
                </a:solidFill>
                <a:hlinkClick r:id="rId9"/>
              </a:rPr>
              <a:t>7919#issuecomment-1025221807</a:t>
            </a:r>
            <a:r>
              <a:rPr lang="en"/>
              <a:t> </a:t>
            </a:r>
            <a:br>
              <a:rPr b="1" lang="en"/>
            </a:br>
            <a:br>
              <a:rPr b="1" lang="en"/>
            </a:br>
            <a:endParaRPr b="1"/>
          </a:p>
        </p:txBody>
      </p:sp>
      <p:sp>
        <p:nvSpPr>
          <p:cNvPr id="862" name="Google Shape;862;p80"/>
          <p:cNvSpPr txBox="1"/>
          <p:nvPr>
            <p:ph idx="2" type="body"/>
          </p:nvPr>
        </p:nvSpPr>
        <p:spPr>
          <a:xfrm>
            <a:off x="5300500" y="1152475"/>
            <a:ext cx="37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CFFI or C module compatibility!</a:t>
            </a:r>
            <a:br>
              <a:rPr lang="en"/>
            </a:br>
            <a:r>
              <a:rPr lang="en"/>
              <a:t>But there is another C API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Garbage collected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GC cycle </a:t>
            </a:r>
            <a:r>
              <a:rPr i="1" lang="en"/>
              <a:t>will take 1-10 ms</a:t>
            </a:r>
            <a:r>
              <a:rPr lang="en"/>
              <a:t> (typ)</a:t>
            </a:r>
            <a:br>
              <a:rPr lang="en"/>
            </a:br>
            <a:r>
              <a:rPr lang="en"/>
              <a:t>Some control, limited (gc module)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b="1" lang="en"/>
              <a:t>TLDR: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Will be very familiar to Python devs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 scripts will mostly work with minor mods.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Larger programs/modules may need refactoring or rewrite to fit target</a:t>
            </a:r>
            <a:endParaRPr/>
          </a:p>
        </p:txBody>
      </p:sp>
      <p:sp>
        <p:nvSpPr>
          <p:cNvPr id="863" name="Google Shape;863;p80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64" name="Google Shape;864;p80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MicroPython </a:t>
            </a:r>
            <a:r>
              <a:rPr i="1" lang="en"/>
              <a:t>is</a:t>
            </a:r>
            <a:r>
              <a:rPr lang="en"/>
              <a:t> Python - but not CPython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1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1"/>
          <p:cNvSpPr txBox="1"/>
          <p:nvPr>
            <p:ph idx="1" type="body"/>
          </p:nvPr>
        </p:nvSpPr>
        <p:spPr>
          <a:xfrm>
            <a:off x="311700" y="923875"/>
            <a:ext cx="5644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https://docs.micropython.org/en/latest/library/machine.html</a:t>
            </a:r>
            <a:r>
              <a:rPr lang="en"/>
              <a:t> </a:t>
            </a:r>
            <a:endParaRPr/>
          </a:p>
        </p:txBody>
      </p:sp>
      <p:sp>
        <p:nvSpPr>
          <p:cNvPr id="871" name="Google Shape;871;p81"/>
          <p:cNvSpPr txBox="1"/>
          <p:nvPr>
            <p:ph idx="2" type="body"/>
          </p:nvPr>
        </p:nvSpPr>
        <p:spPr>
          <a:xfrm>
            <a:off x="5399025" y="1152475"/>
            <a:ext cx="343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Abstraction Layer</a:t>
            </a:r>
            <a:br>
              <a:rPr b="1" lang="en"/>
            </a:br>
            <a:r>
              <a:rPr lang="en"/>
              <a:t>for microcontroller peripherals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Same on all hardware/ports</a:t>
            </a:r>
            <a:br>
              <a:rPr lang="en"/>
            </a:br>
            <a:r>
              <a:rPr lang="en"/>
              <a:t>* with exceptions</a:t>
            </a:r>
            <a:endParaRPr/>
          </a:p>
        </p:txBody>
      </p:sp>
      <p:sp>
        <p:nvSpPr>
          <p:cNvPr id="872" name="Google Shape;872;p81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3" name="Google Shape;873;p81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Hardware access - the </a:t>
            </a:r>
            <a:r>
              <a:rPr b="1" lang="en"/>
              <a:t>machine</a:t>
            </a:r>
            <a:r>
              <a:rPr lang="en"/>
              <a:t> module</a:t>
            </a:r>
            <a:endParaRPr/>
          </a:p>
        </p:txBody>
      </p:sp>
      <p:pic>
        <p:nvPicPr>
          <p:cNvPr id="874" name="Google Shape;874;p81"/>
          <p:cNvPicPr preferRelativeResize="0"/>
          <p:nvPr/>
        </p:nvPicPr>
        <p:blipFill rotWithShape="1">
          <a:blip r:embed="rId4">
            <a:alphaModFix/>
          </a:blip>
          <a:srcRect b="0" l="0" r="12157" t="0"/>
          <a:stretch/>
        </p:blipFill>
        <p:spPr>
          <a:xfrm>
            <a:off x="311699" y="1402325"/>
            <a:ext cx="4759726" cy="35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mip</a:t>
            </a:r>
            <a:r>
              <a:rPr lang="en"/>
              <a:t> - package manager</a:t>
            </a:r>
            <a:endParaRPr/>
          </a:p>
        </p:txBody>
      </p:sp>
      <p:sp>
        <p:nvSpPr>
          <p:cNvPr id="880" name="Google Shape;880;p82"/>
          <p:cNvSpPr txBox="1"/>
          <p:nvPr>
            <p:ph idx="1" type="body"/>
          </p:nvPr>
        </p:nvSpPr>
        <p:spPr>
          <a:xfrm>
            <a:off x="365750" y="1164125"/>
            <a:ext cx="4776600" cy="3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Install from micropython-lib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mpremote install requests</a:t>
            </a:r>
            <a:br>
              <a:rPr lang="en" sz="1400"/>
            </a:br>
            <a:br>
              <a:rPr lang="en" sz="1400"/>
            </a:br>
            <a:r>
              <a:rPr b="1" lang="en" sz="1400"/>
              <a:t>Third party packages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400">
                <a:solidFill>
                  <a:schemeClr val="dk1"/>
                </a:solidFill>
              </a:rPr>
            </a:br>
            <a:r>
              <a:rPr i="1" lang="en" sz="1400">
                <a:solidFill>
                  <a:schemeClr val="dk1"/>
                </a:solidFill>
              </a:rPr>
              <a:t>	</a:t>
            </a:r>
            <a:r>
              <a:rPr lang="en" sz="1400">
                <a:solidFill>
                  <a:schemeClr val="dk1"/>
                </a:solidFill>
              </a:rPr>
              <a:t>mpremote install github:jonnor/micropython-zipfile</a:t>
            </a:r>
            <a:br>
              <a:rPr lang="en" sz="1400">
                <a:solidFill>
                  <a:schemeClr val="dk1"/>
                </a:solidFill>
              </a:rPr>
            </a:br>
            <a:br>
              <a:rPr i="1" lang="en" sz="1400">
                <a:solidFill>
                  <a:schemeClr val="dk1"/>
                </a:solidFill>
              </a:rPr>
            </a:br>
            <a:r>
              <a:rPr b="1" lang="en" sz="1400"/>
              <a:t>Can run directly on device *</a:t>
            </a:r>
            <a:endParaRPr b="1" sz="14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import mip</a:t>
            </a:r>
            <a:br>
              <a:rPr lang="en" sz="1400"/>
            </a:br>
            <a:r>
              <a:rPr lang="en" sz="1400"/>
              <a:t>	mip.install(‘requests’)</a:t>
            </a:r>
            <a:br>
              <a:rPr lang="en" sz="1400"/>
            </a:br>
            <a:br>
              <a:rPr lang="en" sz="1400"/>
            </a:br>
            <a:r>
              <a:rPr lang="en" sz="1400"/>
              <a:t>* Assuming device has Internet over WiFi/Ethernet </a:t>
            </a:r>
            <a:endParaRPr sz="1400"/>
          </a:p>
        </p:txBody>
      </p:sp>
      <p:pic>
        <p:nvPicPr>
          <p:cNvPr id="881" name="Google Shape;8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82"/>
          <p:cNvSpPr txBox="1"/>
          <p:nvPr/>
        </p:nvSpPr>
        <p:spPr>
          <a:xfrm>
            <a:off x="4783150" y="3220775"/>
            <a:ext cx="4438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Install native C modules at runtime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mpremote mip install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</a:t>
            </a:r>
            <a:r>
              <a:rPr i="1"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https://example.net/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</a:t>
            </a:r>
            <a:r>
              <a:rPr b="1" i="1" lang="en">
                <a:solidFill>
                  <a:schemeClr val="dk1"/>
                </a:solidFill>
              </a:rPr>
              <a:t>xtensawin</a:t>
            </a:r>
            <a:r>
              <a:rPr i="1" lang="en">
                <a:solidFill>
                  <a:schemeClr val="dk1"/>
                </a:solidFill>
              </a:rPr>
              <a:t>_</a:t>
            </a:r>
            <a:r>
              <a:rPr b="1" i="1" lang="en">
                <a:solidFill>
                  <a:schemeClr val="dk1"/>
                </a:solidFill>
              </a:rPr>
              <a:t>6.2*</a:t>
            </a:r>
            <a:r>
              <a:rPr i="1" lang="en">
                <a:solidFill>
                  <a:schemeClr val="dk1"/>
                </a:solidFill>
              </a:rPr>
              <a:t>/emlearn_trees.mpy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* </a:t>
            </a:r>
            <a:r>
              <a:rPr lang="en">
                <a:solidFill>
                  <a:schemeClr val="dk1"/>
                </a:solidFill>
              </a:rPr>
              <a:t>Specify architecture + MicroPython ABI version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for Embedded Linux</a:t>
            </a:r>
            <a:endParaRPr/>
          </a:p>
        </p:txBody>
      </p:sp>
      <p:sp>
        <p:nvSpPr>
          <p:cNvPr id="888" name="Google Shape;888;p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9" name="Google Shape;88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50" y="2803075"/>
            <a:ext cx="2678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450" y="1121125"/>
            <a:ext cx="2861151" cy="33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</a:t>
            </a:r>
            <a:r>
              <a:rPr b="1" lang="en"/>
              <a:t>Memory efficiency</a:t>
            </a:r>
            <a:endParaRPr b="1"/>
          </a:p>
        </p:txBody>
      </p:sp>
      <p:sp>
        <p:nvSpPr>
          <p:cNvPr id="896" name="Google Shape;896;p84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CPython is quite RAM hungry. Especially “standard” Python/PyData ecosystem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scikit-learn </a:t>
            </a:r>
            <a:r>
              <a:rPr lang="en"/>
              <a:t>with</a:t>
            </a:r>
            <a:r>
              <a:rPr b="1" lang="en"/>
              <a:t> CPython: 			</a:t>
            </a:r>
            <a:r>
              <a:rPr b="1" lang="en">
                <a:solidFill>
                  <a:srgbClr val="E36209"/>
                </a:solidFill>
              </a:rPr>
              <a:t>13 - 128 MB</a:t>
            </a:r>
            <a:br>
              <a:rPr lang="en"/>
            </a:br>
            <a:r>
              <a:rPr lang="en" sz="1400"/>
              <a:t>    </a:t>
            </a:r>
            <a:br>
              <a:rPr lang="en" sz="1400"/>
            </a:br>
            <a:r>
              <a:rPr lang="en" sz="1400"/>
              <a:t>    	from sklearn.ensemble import RandomForestClassifier</a:t>
            </a:r>
            <a:br>
              <a:rPr lang="en" sz="1400"/>
            </a:br>
            <a:r>
              <a:rPr lang="en" sz="1400"/>
              <a:t>    	estimator = RandomForestClassifier()</a:t>
            </a:r>
            <a:br>
              <a:rPr lang="en" sz="1400"/>
            </a:br>
            <a:r>
              <a:rPr lang="en" sz="1400"/>
              <a:t>    	# model not even trained yet!!!</a:t>
            </a:r>
            <a:br>
              <a:rPr lang="en"/>
            </a:br>
            <a:br>
              <a:rPr lang="en"/>
            </a:br>
            <a:r>
              <a:rPr b="1" lang="en"/>
              <a:t>emlearn_trees </a:t>
            </a:r>
            <a:r>
              <a:rPr lang="en"/>
              <a:t>with</a:t>
            </a:r>
            <a:r>
              <a:rPr b="1" lang="en"/>
              <a:t> MicroPython: 		</a:t>
            </a:r>
            <a:r>
              <a:rPr b="1" lang="en">
                <a:solidFill>
                  <a:srgbClr val="6AA84F"/>
                </a:solidFill>
              </a:rPr>
              <a:t>0.1 - 6 MB</a:t>
            </a:r>
            <a:br>
              <a:rPr lang="en"/>
            </a:br>
            <a:r>
              <a:rPr lang="en" sz="1400"/>
              <a:t>100 trees, 4000 nodes per tree (max_depth=12)</a:t>
            </a:r>
            <a:br>
              <a:rPr lang="en"/>
            </a:br>
            <a:r>
              <a:rPr lang="en"/>
              <a:t>	</a:t>
            </a:r>
            <a:r>
              <a:rPr lang="en" sz="1400"/>
              <a:t>import emlearn_trees</a:t>
            </a:r>
            <a:br>
              <a:rPr lang="en" sz="1400"/>
            </a:br>
            <a:r>
              <a:rPr lang="en" sz="1400"/>
              <a:t>	model = emlearn_trees.new(100, 4000, 100)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MicroPython attractive for Linux devices with &lt; 512 MB RAM</a:t>
            </a:r>
            <a:endParaRPr i="1"/>
          </a:p>
        </p:txBody>
      </p:sp>
      <p:pic>
        <p:nvPicPr>
          <p:cNvPr id="897" name="Google Shape;8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403717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499" y="358788"/>
            <a:ext cx="628824" cy="74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MicroPyton port: Limited hardware access</a:t>
            </a:r>
            <a:endParaRPr/>
          </a:p>
        </p:txBody>
      </p:sp>
      <p:sp>
        <p:nvSpPr>
          <p:cNvPr id="904" name="Google Shape;904;p85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implemented: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GPIO. machine.Pin / machine.PWM / machine.ADC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busses. machine.I2C / SPI / USART / USB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Watchdog Timer. machine.WDT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management. machine.lightsleep() /deepsleep()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Audio input/microphone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access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C or Python modules for this. Or call external programs.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 welcome!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very useful for unit testing</a:t>
            </a:r>
            <a:endParaRPr/>
          </a:p>
        </p:txBody>
      </p:sp>
      <p:pic>
        <p:nvPicPr>
          <p:cNvPr id="905" name="Google Shape;9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403717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499" y="358788"/>
            <a:ext cx="628824" cy="74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6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Bridging the TinyML language gap</a:t>
            </a:r>
            <a:endParaRPr sz="4800"/>
          </a:p>
        </p:txBody>
      </p:sp>
      <p:sp>
        <p:nvSpPr>
          <p:cNvPr id="912" name="Google Shape;912;p86"/>
          <p:cNvSpPr txBox="1"/>
          <p:nvPr>
            <p:ph idx="1" type="subTitle"/>
          </p:nvPr>
        </p:nvSpPr>
        <p:spPr>
          <a:xfrm>
            <a:off x="311700" y="2237112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with MicroPython and emlearn</a:t>
            </a:r>
            <a:endParaRPr b="1" sz="2400"/>
          </a:p>
        </p:txBody>
      </p:sp>
      <p:sp>
        <p:nvSpPr>
          <p:cNvPr id="913" name="Google Shape;913;p86"/>
          <p:cNvSpPr txBox="1"/>
          <p:nvPr>
            <p:ph idx="1" type="subTitle"/>
          </p:nvPr>
        </p:nvSpPr>
        <p:spPr>
          <a:xfrm>
            <a:off x="6254425" y="2955100"/>
            <a:ext cx="27156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Jon Nordby</a:t>
            </a:r>
            <a:r>
              <a:rPr b="1" lang="en" sz="1600"/>
              <a:t> </a:t>
            </a:r>
            <a:r>
              <a:rPr b="1"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jononor@gmail.com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March 2025, Nuremberg</a:t>
            </a:r>
            <a:endParaRPr sz="1600"/>
          </a:p>
        </p:txBody>
      </p:sp>
      <p:pic>
        <p:nvPicPr>
          <p:cNvPr id="914" name="Google Shape;914;p86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7324061" y="1789386"/>
            <a:ext cx="893089" cy="8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375" y="2874850"/>
            <a:ext cx="5760156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86"/>
          <p:cNvPicPr preferRelativeResize="0"/>
          <p:nvPr/>
        </p:nvPicPr>
        <p:blipFill rotWithShape="1">
          <a:blip r:embed="rId6">
            <a:alphaModFix/>
          </a:blip>
          <a:srcRect b="7144" l="4410" r="44180" t="8808"/>
          <a:stretch/>
        </p:blipFill>
        <p:spPr>
          <a:xfrm>
            <a:off x="1197209" y="1766250"/>
            <a:ext cx="960841" cy="9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86"/>
          <p:cNvSpPr txBox="1"/>
          <p:nvPr/>
        </p:nvSpPr>
        <p:spPr>
          <a:xfrm>
            <a:off x="1766275" y="4033875"/>
            <a:ext cx="598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</a:t>
            </a:r>
            <a:r>
              <a:rPr b="1" lang="en" sz="24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6"/>
          <p:cNvGrpSpPr/>
          <p:nvPr/>
        </p:nvGrpSpPr>
        <p:grpSpPr>
          <a:xfrm>
            <a:off x="1312175" y="1993975"/>
            <a:ext cx="1484100" cy="1639800"/>
            <a:chOff x="2005525" y="789950"/>
            <a:chExt cx="1484100" cy="1639800"/>
          </a:xfrm>
        </p:grpSpPr>
        <p:sp>
          <p:nvSpPr>
            <p:cNvPr id="170" name="Google Shape;170;p26"/>
            <p:cNvSpPr/>
            <p:nvPr/>
          </p:nvSpPr>
          <p:spPr>
            <a:xfrm>
              <a:off x="2005525" y="789950"/>
              <a:ext cx="1484100" cy="1639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2103350" y="89350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103350" y="139991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103350" y="190632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174" name="Google Shape;174;p26"/>
          <p:cNvSpPr txBox="1"/>
          <p:nvPr/>
        </p:nvSpPr>
        <p:spPr>
          <a:xfrm>
            <a:off x="1185150" y="821875"/>
            <a:ext cx="216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1) </a:t>
            </a:r>
            <a:r>
              <a:rPr lang="en" sz="1800">
                <a:solidFill>
                  <a:schemeClr val="dk2"/>
                </a:solidFill>
              </a:rPr>
              <a:t>Train model</a:t>
            </a:r>
            <a:br>
              <a:rPr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on PC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6071950" y="1535550"/>
            <a:ext cx="1288800" cy="400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5768600" y="821875"/>
            <a:ext cx="194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2) </a:t>
            </a:r>
            <a:r>
              <a:rPr lang="en" sz="1800">
                <a:solidFill>
                  <a:schemeClr val="dk2"/>
                </a:solidFill>
              </a:rPr>
              <a:t>Run</a:t>
            </a:r>
            <a:br>
              <a:rPr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on Device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177" name="Google Shape;177;p26"/>
          <p:cNvGrpSpPr/>
          <p:nvPr/>
        </p:nvGrpSpPr>
        <p:grpSpPr>
          <a:xfrm>
            <a:off x="5974300" y="2038550"/>
            <a:ext cx="1484100" cy="1639800"/>
            <a:chOff x="7465550" y="1878500"/>
            <a:chExt cx="1484100" cy="1639800"/>
          </a:xfrm>
        </p:grpSpPr>
        <p:sp>
          <p:nvSpPr>
            <p:cNvPr id="178" name="Google Shape;178;p26"/>
            <p:cNvSpPr/>
            <p:nvPr/>
          </p:nvSpPr>
          <p:spPr>
            <a:xfrm>
              <a:off x="7465550" y="1878500"/>
              <a:ext cx="1484100" cy="1639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7563375" y="198205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7563375" y="248846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7563375" y="299487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182" name="Google Shape;182;p26"/>
          <p:cNvSpPr/>
          <p:nvPr/>
        </p:nvSpPr>
        <p:spPr>
          <a:xfrm>
            <a:off x="1655550" y="1463062"/>
            <a:ext cx="797350" cy="456014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</a:t>
            </a:r>
            <a:endParaRPr b="1" sz="1100"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" y="877400"/>
            <a:ext cx="1033200" cy="10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026" y="983876"/>
            <a:ext cx="972678" cy="9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275300" y="162000"/>
            <a:ext cx="86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93175" y="3140300"/>
            <a:ext cx="1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Deep-learning 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7458388" y="2955500"/>
            <a:ext cx="103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Embedded optimized</a:t>
            </a:r>
            <a:br>
              <a:rPr b="1" lang="en" sz="1200">
                <a:solidFill>
                  <a:schemeClr val="dk2"/>
                </a:solidFill>
              </a:rPr>
            </a:br>
            <a:r>
              <a:rPr b="1" lang="en" sz="1200">
                <a:solidFill>
                  <a:schemeClr val="dk2"/>
                </a:solidFill>
              </a:rPr>
              <a:t>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3154936" y="249647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conversion tools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275300" y="162000"/>
            <a:ext cx="86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TinyML challenge: </a:t>
            </a:r>
            <a:r>
              <a:rPr b="1" lang="en" sz="2400">
                <a:solidFill>
                  <a:schemeClr val="dk2"/>
                </a:solidFill>
              </a:rPr>
              <a:t>PC/host</a:t>
            </a:r>
            <a:r>
              <a:rPr lang="en" sz="2400">
                <a:solidFill>
                  <a:schemeClr val="dk2"/>
                </a:solidFill>
              </a:rPr>
              <a:t> vs </a:t>
            </a:r>
            <a:r>
              <a:rPr b="1" lang="en" sz="2400">
                <a:solidFill>
                  <a:schemeClr val="dk2"/>
                </a:solidFill>
              </a:rPr>
              <a:t>embedded/device</a:t>
            </a:r>
            <a:r>
              <a:rPr lang="en" sz="2400">
                <a:solidFill>
                  <a:schemeClr val="dk2"/>
                </a:solidFill>
              </a:rPr>
              <a:t> pipeline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626" y="3796567"/>
            <a:ext cx="521111" cy="5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6">
            <a:alphaModFix/>
          </a:blip>
          <a:srcRect b="20922" l="17785" r="18074" t="17900"/>
          <a:stretch/>
        </p:blipFill>
        <p:spPr>
          <a:xfrm>
            <a:off x="1283975" y="3708676"/>
            <a:ext cx="1131024" cy="60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50" y="3741025"/>
            <a:ext cx="556026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2275" y="3829162"/>
            <a:ext cx="521100" cy="5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93175" y="2053475"/>
            <a:ext cx="12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RAM (min)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10 GB+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7664150" y="2053475"/>
            <a:ext cx="115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RAM (max):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1 MB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3127550" y="196422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3162051" y="305107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2545050" y="3709975"/>
            <a:ext cx="434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Challenges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Very different constraints in the two environments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The two pipelines must be 100% compatible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Pre- and post-processing often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application-specific, Turing complet</a:t>
            </a:r>
            <a:r>
              <a:rPr lang="en" sz="1200">
                <a:solidFill>
                  <a:schemeClr val="dk2"/>
                </a:solidFill>
              </a:rPr>
              <a:t>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Different languages, tools, libraries, cultures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2913250" y="1535550"/>
            <a:ext cx="30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10675" y="4570475"/>
            <a:ext cx="23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“Data Scientist land”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6201375" y="4541725"/>
            <a:ext cx="27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“Firmware Engineer land”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02" name="Google Shape;202;p26" title="Colored_Positive.png"/>
          <p:cNvPicPr preferRelativeResize="0"/>
          <p:nvPr/>
        </p:nvPicPr>
        <p:blipFill rotWithShape="1">
          <a:blip r:embed="rId9">
            <a:alphaModFix/>
          </a:blip>
          <a:srcRect b="32327" l="0" r="38796" t="0"/>
          <a:stretch/>
        </p:blipFill>
        <p:spPr>
          <a:xfrm>
            <a:off x="7887725" y="3829150"/>
            <a:ext cx="972675" cy="543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7"/>
          <p:cNvGrpSpPr/>
          <p:nvPr/>
        </p:nvGrpSpPr>
        <p:grpSpPr>
          <a:xfrm>
            <a:off x="2812088" y="2160500"/>
            <a:ext cx="1484100" cy="1639800"/>
            <a:chOff x="7465550" y="1878500"/>
            <a:chExt cx="1484100" cy="1639800"/>
          </a:xfrm>
        </p:grpSpPr>
        <p:sp>
          <p:nvSpPr>
            <p:cNvPr id="208" name="Google Shape;208;p27"/>
            <p:cNvSpPr/>
            <p:nvPr/>
          </p:nvSpPr>
          <p:spPr>
            <a:xfrm>
              <a:off x="7465550" y="1878500"/>
              <a:ext cx="1484100" cy="1639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7563375" y="198205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7563375" y="248846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7563375" y="299487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212" name="Google Shape;212;p27"/>
          <p:cNvSpPr/>
          <p:nvPr/>
        </p:nvSpPr>
        <p:spPr>
          <a:xfrm>
            <a:off x="711150" y="2165025"/>
            <a:ext cx="1484100" cy="1639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808975" y="2268575"/>
            <a:ext cx="1288800" cy="4002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</a:t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808975" y="2774988"/>
            <a:ext cx="1288800" cy="400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808975" y="3281400"/>
            <a:ext cx="1288800" cy="4002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</a:t>
            </a:r>
            <a:endParaRPr/>
          </a:p>
        </p:txBody>
      </p:sp>
      <p:cxnSp>
        <p:nvCxnSpPr>
          <p:cNvPr id="216" name="Google Shape;216;p27"/>
          <p:cNvCxnSpPr/>
          <p:nvPr/>
        </p:nvCxnSpPr>
        <p:spPr>
          <a:xfrm flipH="1">
            <a:off x="2508325" y="946100"/>
            <a:ext cx="5700" cy="32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7"/>
          <p:cNvCxnSpPr/>
          <p:nvPr/>
        </p:nvCxnSpPr>
        <p:spPr>
          <a:xfrm flipH="1">
            <a:off x="4548075" y="946100"/>
            <a:ext cx="5700" cy="32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7"/>
          <p:cNvCxnSpPr/>
          <p:nvPr/>
        </p:nvCxnSpPr>
        <p:spPr>
          <a:xfrm flipH="1">
            <a:off x="6664025" y="946100"/>
            <a:ext cx="5700" cy="32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7"/>
          <p:cNvSpPr txBox="1"/>
          <p:nvPr/>
        </p:nvSpPr>
        <p:spPr>
          <a:xfrm>
            <a:off x="524225" y="771600"/>
            <a:ext cx="181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1a) </a:t>
            </a:r>
            <a:r>
              <a:rPr lang="en" sz="1800">
                <a:solidFill>
                  <a:schemeClr val="dk2"/>
                </a:solidFill>
              </a:rPr>
              <a:t>Train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on PC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2604188" y="771600"/>
            <a:ext cx="189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1b) </a:t>
            </a:r>
            <a:r>
              <a:rPr lang="en" sz="1800">
                <a:solidFill>
                  <a:schemeClr val="dk2"/>
                </a:solidFill>
              </a:rPr>
              <a:t>Pipeline</a:t>
            </a:r>
            <a:r>
              <a:rPr lang="en" sz="1800">
                <a:solidFill>
                  <a:schemeClr val="dk2"/>
                </a:solidFill>
              </a:rPr>
              <a:t> test</a:t>
            </a:r>
            <a:r>
              <a:rPr b="1" lang="en" sz="1800">
                <a:solidFill>
                  <a:schemeClr val="dk2"/>
                </a:solidFill>
              </a:rPr>
              <a:t> on PC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4587100" y="771600"/>
            <a:ext cx="185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1c) </a:t>
            </a:r>
            <a:r>
              <a:rPr lang="en" sz="1800">
                <a:solidFill>
                  <a:schemeClr val="dk2"/>
                </a:solidFill>
              </a:rPr>
              <a:t>Pipeline </a:t>
            </a:r>
            <a:r>
              <a:rPr lang="en" sz="18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est</a:t>
            </a:r>
            <a:r>
              <a:rPr b="1" lang="en" sz="1800">
                <a:solidFill>
                  <a:schemeClr val="dk2"/>
                </a:solidFill>
              </a:rPr>
              <a:t> on Device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6977625" y="1662025"/>
            <a:ext cx="1288800" cy="400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read</a:t>
            </a:r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6870675" y="771600"/>
            <a:ext cx="154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2) </a:t>
            </a:r>
            <a:r>
              <a:rPr lang="en" sz="1800">
                <a:solidFill>
                  <a:schemeClr val="dk2"/>
                </a:solidFill>
              </a:rPr>
              <a:t>Running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on Device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660325" y="1634112"/>
            <a:ext cx="797350" cy="456014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Train</a:t>
            </a:r>
            <a:endParaRPr b="1" sz="1100"/>
          </a:p>
        </p:txBody>
      </p:sp>
      <p:sp>
        <p:nvSpPr>
          <p:cNvPr id="225" name="Google Shape;225;p27"/>
          <p:cNvSpPr/>
          <p:nvPr/>
        </p:nvSpPr>
        <p:spPr>
          <a:xfrm>
            <a:off x="1533400" y="1800187"/>
            <a:ext cx="769800" cy="289950"/>
          </a:xfrm>
          <a:prstGeom prst="flowChartMagneticDisk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Validate</a:t>
            </a:r>
            <a:endParaRPr b="1" sz="1100"/>
          </a:p>
        </p:txBody>
      </p:sp>
      <p:sp>
        <p:nvSpPr>
          <p:cNvPr id="226" name="Google Shape;226;p27"/>
          <p:cNvSpPr/>
          <p:nvPr/>
        </p:nvSpPr>
        <p:spPr>
          <a:xfrm>
            <a:off x="3046175" y="1805012"/>
            <a:ext cx="769800" cy="289950"/>
          </a:xfrm>
          <a:prstGeom prst="flowChartMagneticDisk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Validate</a:t>
            </a:r>
            <a:endParaRPr b="1" sz="1100"/>
          </a:p>
        </p:txBody>
      </p:sp>
      <p:sp>
        <p:nvSpPr>
          <p:cNvPr id="227" name="Google Shape;227;p27"/>
          <p:cNvSpPr/>
          <p:nvPr/>
        </p:nvSpPr>
        <p:spPr>
          <a:xfrm>
            <a:off x="4883950" y="1773312"/>
            <a:ext cx="769800" cy="289950"/>
          </a:xfrm>
          <a:prstGeom prst="flowChartMagneticDisk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Validate</a:t>
            </a:r>
            <a:endParaRPr b="1" sz="1100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574" y="1119787"/>
            <a:ext cx="424048" cy="4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/>
          <p:nvPr/>
        </p:nvSpPr>
        <p:spPr>
          <a:xfrm>
            <a:off x="2041575" y="2680050"/>
            <a:ext cx="981000" cy="5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913" y="1119787"/>
            <a:ext cx="424048" cy="42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059" y="1130373"/>
            <a:ext cx="402877" cy="40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846" y="1130373"/>
            <a:ext cx="402877" cy="40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2767627" y="3804825"/>
            <a:ext cx="158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Embedded optimized 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4663302" y="3804825"/>
            <a:ext cx="158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Embedded optimized 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275300" y="162000"/>
            <a:ext cx="86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Strategy: Step-wise validation, code-sharing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660002" y="3833000"/>
            <a:ext cx="158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Deep-learning pipeline</a:t>
            </a:r>
            <a:endParaRPr b="1" sz="1200">
              <a:solidFill>
                <a:schemeClr val="dk2"/>
              </a:solidFill>
            </a:endParaRPr>
          </a:p>
        </p:txBody>
      </p:sp>
      <p:grpSp>
        <p:nvGrpSpPr>
          <p:cNvPr id="237" name="Google Shape;237;p27"/>
          <p:cNvGrpSpPr/>
          <p:nvPr/>
        </p:nvGrpSpPr>
        <p:grpSpPr>
          <a:xfrm>
            <a:off x="6879975" y="2165025"/>
            <a:ext cx="1484100" cy="1639800"/>
            <a:chOff x="7465550" y="1878500"/>
            <a:chExt cx="1484100" cy="1639800"/>
          </a:xfrm>
        </p:grpSpPr>
        <p:sp>
          <p:nvSpPr>
            <p:cNvPr id="238" name="Google Shape;238;p27"/>
            <p:cNvSpPr/>
            <p:nvPr/>
          </p:nvSpPr>
          <p:spPr>
            <a:xfrm>
              <a:off x="7465550" y="1878500"/>
              <a:ext cx="1484100" cy="1639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7563375" y="198205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7563375" y="248846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7563375" y="299487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grpSp>
        <p:nvGrpSpPr>
          <p:cNvPr id="242" name="Google Shape;242;p27"/>
          <p:cNvGrpSpPr/>
          <p:nvPr/>
        </p:nvGrpSpPr>
        <p:grpSpPr>
          <a:xfrm>
            <a:off x="4760650" y="2160500"/>
            <a:ext cx="1484100" cy="1639800"/>
            <a:chOff x="7465550" y="1878500"/>
            <a:chExt cx="1484100" cy="1639800"/>
          </a:xfrm>
        </p:grpSpPr>
        <p:sp>
          <p:nvSpPr>
            <p:cNvPr id="243" name="Google Shape;243;p27"/>
            <p:cNvSpPr/>
            <p:nvPr/>
          </p:nvSpPr>
          <p:spPr>
            <a:xfrm>
              <a:off x="7465550" y="1878500"/>
              <a:ext cx="1484100" cy="1639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7563375" y="198205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7563375" y="248846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7563375" y="299487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247" name="Google Shape;247;p27"/>
          <p:cNvSpPr/>
          <p:nvPr/>
        </p:nvSpPr>
        <p:spPr>
          <a:xfrm>
            <a:off x="2041575" y="2192375"/>
            <a:ext cx="981000" cy="5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reuse*</a:t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2041575" y="3173874"/>
            <a:ext cx="981000" cy="5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reuse*</a:t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663450" y="4386100"/>
            <a:ext cx="75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 </a:t>
            </a:r>
            <a:r>
              <a:rPr lang="en">
                <a:solidFill>
                  <a:schemeClr val="dk2"/>
                </a:solidFill>
              </a:rPr>
              <a:t>Requirements: Pre- and -post processing must be portable between device and PC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Can be done in embedded C/C++ etc, or (MicroPython)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265500" y="200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br>
              <a:rPr lang="en"/>
            </a:br>
            <a:r>
              <a:rPr lang="en"/>
              <a:t>emlearn</a:t>
            </a:r>
            <a:endParaRPr/>
          </a:p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265500" y="3570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in 2018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Open-source (MIT)</a:t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